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4"/>
  </p:notesMasterIdLst>
  <p:sldIdLst>
    <p:sldId id="257" r:id="rId4"/>
    <p:sldId id="258" r:id="rId5"/>
    <p:sldId id="259" r:id="rId6"/>
    <p:sldId id="267" r:id="rId7"/>
    <p:sldId id="268" r:id="rId8"/>
    <p:sldId id="264" r:id="rId9"/>
    <p:sldId id="269" r:id="rId10"/>
    <p:sldId id="270" r:id="rId11"/>
    <p:sldId id="265" r:id="rId12"/>
    <p:sldId id="271" r:id="rId13"/>
  </p:sldIdLst>
  <p:sldSz cx="9144000" cy="5143500" type="screen16x9"/>
  <p:notesSz cx="6858000" cy="9144000"/>
  <p:embeddedFontLst>
    <p:embeddedFont>
      <p:font typeface="Dosis" panose="020B0604020202020204" charset="0"/>
      <p:regular r:id="rId15"/>
      <p:bold r:id="rId16"/>
    </p:embeddedFont>
    <p:embeddedFont>
      <p:font typeface="Roboto" panose="020B0604020202020204" charset="0"/>
      <p:regular r:id="rId17"/>
      <p:bold r:id="rId18"/>
      <p:italic r:id="rId19"/>
      <p:boldItalic r:id="rId20"/>
    </p:embeddedFont>
    <p:embeddedFont>
      <p:font typeface="Roboto Black" panose="020B0604020202020204" charset="0"/>
      <p:bold r:id="rId21"/>
      <p:boldItalic r:id="rId22"/>
    </p:embeddedFont>
    <p:embeddedFont>
      <p:font typeface="Roboto Thin"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F7DCF5-C485-4F43-A40B-0986CF540A2A}" v="6100" dt="2018-06-30T19:44:47.714"/>
  </p1510:revLst>
</p1510:revInfo>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5.fntdata"/><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Caldwell" userId="a2382adbcad7bdcb" providerId="LiveId" clId="{F3F7DCF5-C485-4F43-A40B-0986CF540A2A}"/>
    <pc:docChg chg="undo redo custSel addSld delSld modSld sldOrd">
      <pc:chgData name="Greg Caldwell" userId="a2382adbcad7bdcb" providerId="LiveId" clId="{F3F7DCF5-C485-4F43-A40B-0986CF540A2A}" dt="2018-06-30T19:44:47.714" v="6093" actId="20577"/>
      <pc:docMkLst>
        <pc:docMk/>
      </pc:docMkLst>
      <pc:sldChg chg="modSp">
        <pc:chgData name="Greg Caldwell" userId="a2382adbcad7bdcb" providerId="LiveId" clId="{F3F7DCF5-C485-4F43-A40B-0986CF540A2A}" dt="2018-06-30T14:21:11.133" v="60" actId="14100"/>
        <pc:sldMkLst>
          <pc:docMk/>
          <pc:sldMk cId="0" sldId="257"/>
        </pc:sldMkLst>
        <pc:spChg chg="mod">
          <ac:chgData name="Greg Caldwell" userId="a2382adbcad7bdcb" providerId="LiveId" clId="{F3F7DCF5-C485-4F43-A40B-0986CF540A2A}" dt="2018-06-30T14:21:11.133" v="60" actId="14100"/>
          <ac:spMkLst>
            <pc:docMk/>
            <pc:sldMk cId="0" sldId="257"/>
            <ac:spMk id="298" creationId="{00000000-0000-0000-0000-000000000000}"/>
          </ac:spMkLst>
        </pc:spChg>
      </pc:sldChg>
      <pc:sldChg chg="modSp">
        <pc:chgData name="Greg Caldwell" userId="a2382adbcad7bdcb" providerId="LiveId" clId="{F3F7DCF5-C485-4F43-A40B-0986CF540A2A}" dt="2018-06-30T14:59:07.878" v="1752" actId="20577"/>
        <pc:sldMkLst>
          <pc:docMk/>
          <pc:sldMk cId="0" sldId="258"/>
        </pc:sldMkLst>
        <pc:spChg chg="mod">
          <ac:chgData name="Greg Caldwell" userId="a2382adbcad7bdcb" providerId="LiveId" clId="{F3F7DCF5-C485-4F43-A40B-0986CF540A2A}" dt="2018-06-30T14:59:02.193" v="1750" actId="20577"/>
          <ac:spMkLst>
            <pc:docMk/>
            <pc:sldMk cId="0" sldId="258"/>
            <ac:spMk id="304" creationId="{00000000-0000-0000-0000-000000000000}"/>
          </ac:spMkLst>
        </pc:spChg>
        <pc:spChg chg="mod">
          <ac:chgData name="Greg Caldwell" userId="a2382adbcad7bdcb" providerId="LiveId" clId="{F3F7DCF5-C485-4F43-A40B-0986CF540A2A}" dt="2018-06-30T14:59:07.878" v="1752" actId="20577"/>
          <ac:spMkLst>
            <pc:docMk/>
            <pc:sldMk cId="0" sldId="258"/>
            <ac:spMk id="305" creationId="{00000000-0000-0000-0000-000000000000}"/>
          </ac:spMkLst>
        </pc:spChg>
      </pc:sldChg>
      <pc:sldChg chg="modSp">
        <pc:chgData name="Greg Caldwell" userId="a2382adbcad7bdcb" providerId="LiveId" clId="{F3F7DCF5-C485-4F43-A40B-0986CF540A2A}" dt="2018-06-30T14:21:56.131" v="95" actId="20577"/>
        <pc:sldMkLst>
          <pc:docMk/>
          <pc:sldMk cId="0" sldId="259"/>
        </pc:sldMkLst>
        <pc:spChg chg="mod">
          <ac:chgData name="Greg Caldwell" userId="a2382adbcad7bdcb" providerId="LiveId" clId="{F3F7DCF5-C485-4F43-A40B-0986CF540A2A}" dt="2018-06-30T14:21:56.131" v="95" actId="20577"/>
          <ac:spMkLst>
            <pc:docMk/>
            <pc:sldMk cId="0" sldId="259"/>
            <ac:spMk id="310" creationId="{00000000-0000-0000-0000-000000000000}"/>
          </ac:spMkLst>
        </pc:spChg>
      </pc:sldChg>
      <pc:sldChg chg="del">
        <pc:chgData name="Greg Caldwell" userId="a2382adbcad7bdcb" providerId="LiveId" clId="{F3F7DCF5-C485-4F43-A40B-0986CF540A2A}" dt="2018-06-30T16:18:47.521" v="5813" actId="2696"/>
        <pc:sldMkLst>
          <pc:docMk/>
          <pc:sldMk cId="0" sldId="260"/>
        </pc:sldMkLst>
      </pc:sldChg>
      <pc:sldChg chg="del">
        <pc:chgData name="Greg Caldwell" userId="a2382adbcad7bdcb" providerId="LiveId" clId="{F3F7DCF5-C485-4F43-A40B-0986CF540A2A}" dt="2018-06-30T16:18:47.636" v="5814" actId="2696"/>
        <pc:sldMkLst>
          <pc:docMk/>
          <pc:sldMk cId="0" sldId="261"/>
        </pc:sldMkLst>
      </pc:sldChg>
      <pc:sldChg chg="del">
        <pc:chgData name="Greg Caldwell" userId="a2382adbcad7bdcb" providerId="LiveId" clId="{F3F7DCF5-C485-4F43-A40B-0986CF540A2A}" dt="2018-06-30T16:18:48.092" v="5815" actId="2696"/>
        <pc:sldMkLst>
          <pc:docMk/>
          <pc:sldMk cId="0" sldId="262"/>
        </pc:sldMkLst>
      </pc:sldChg>
      <pc:sldChg chg="add del setBg">
        <pc:chgData name="Greg Caldwell" userId="a2382adbcad7bdcb" providerId="LiveId" clId="{F3F7DCF5-C485-4F43-A40B-0986CF540A2A}" dt="2018-06-30T14:21:27.579" v="63" actId="2696"/>
        <pc:sldMkLst>
          <pc:docMk/>
          <pc:sldMk cId="1507254201" sldId="263"/>
        </pc:sldMkLst>
      </pc:sldChg>
      <pc:sldChg chg="modSp add">
        <pc:chgData name="Greg Caldwell" userId="a2382adbcad7bdcb" providerId="LiveId" clId="{F3F7DCF5-C485-4F43-A40B-0986CF540A2A}" dt="2018-06-30T14:21:42.419" v="90" actId="20577"/>
        <pc:sldMkLst>
          <pc:docMk/>
          <pc:sldMk cId="3593354525" sldId="264"/>
        </pc:sldMkLst>
        <pc:spChg chg="mod">
          <ac:chgData name="Greg Caldwell" userId="a2382adbcad7bdcb" providerId="LiveId" clId="{F3F7DCF5-C485-4F43-A40B-0986CF540A2A}" dt="2018-06-30T14:21:42.419" v="90" actId="20577"/>
          <ac:spMkLst>
            <pc:docMk/>
            <pc:sldMk cId="3593354525" sldId="264"/>
            <ac:spMk id="310" creationId="{00000000-0000-0000-0000-000000000000}"/>
          </ac:spMkLst>
        </pc:spChg>
      </pc:sldChg>
      <pc:sldChg chg="modSp add">
        <pc:chgData name="Greg Caldwell" userId="a2382adbcad7bdcb" providerId="LiveId" clId="{F3F7DCF5-C485-4F43-A40B-0986CF540A2A}" dt="2018-06-30T14:22:17.218" v="130" actId="20577"/>
        <pc:sldMkLst>
          <pc:docMk/>
          <pc:sldMk cId="1098255981" sldId="265"/>
        </pc:sldMkLst>
        <pc:spChg chg="mod">
          <ac:chgData name="Greg Caldwell" userId="a2382adbcad7bdcb" providerId="LiveId" clId="{F3F7DCF5-C485-4F43-A40B-0986CF540A2A}" dt="2018-06-30T14:22:17.218" v="130" actId="20577"/>
          <ac:spMkLst>
            <pc:docMk/>
            <pc:sldMk cId="1098255981" sldId="265"/>
            <ac:spMk id="310" creationId="{00000000-0000-0000-0000-000000000000}"/>
          </ac:spMkLst>
        </pc:spChg>
      </pc:sldChg>
      <pc:sldChg chg="modSp add del ord">
        <pc:chgData name="Greg Caldwell" userId="a2382adbcad7bdcb" providerId="LiveId" clId="{F3F7DCF5-C485-4F43-A40B-0986CF540A2A}" dt="2018-06-30T14:48:31.955" v="1236" actId="2696"/>
        <pc:sldMkLst>
          <pc:docMk/>
          <pc:sldMk cId="1143219705" sldId="266"/>
        </pc:sldMkLst>
        <pc:spChg chg="mod">
          <ac:chgData name="Greg Caldwell" userId="a2382adbcad7bdcb" providerId="LiveId" clId="{F3F7DCF5-C485-4F43-A40B-0986CF540A2A}" dt="2018-06-30T14:46:14.451" v="958" actId="20577"/>
          <ac:spMkLst>
            <pc:docMk/>
            <pc:sldMk cId="1143219705" sldId="266"/>
            <ac:spMk id="322" creationId="{00000000-0000-0000-0000-000000000000}"/>
          </ac:spMkLst>
        </pc:spChg>
        <pc:spChg chg="mod">
          <ac:chgData name="Greg Caldwell" userId="a2382adbcad7bdcb" providerId="LiveId" clId="{F3F7DCF5-C485-4F43-A40B-0986CF540A2A}" dt="2018-06-30T14:39:10.818" v="500" actId="14100"/>
          <ac:spMkLst>
            <pc:docMk/>
            <pc:sldMk cId="1143219705" sldId="266"/>
            <ac:spMk id="323" creationId="{00000000-0000-0000-0000-000000000000}"/>
          </ac:spMkLst>
        </pc:spChg>
        <pc:spChg chg="mod">
          <ac:chgData name="Greg Caldwell" userId="a2382adbcad7bdcb" providerId="LiveId" clId="{F3F7DCF5-C485-4F43-A40B-0986CF540A2A}" dt="2018-06-30T14:48:10.380" v="1232" actId="20577"/>
          <ac:spMkLst>
            <pc:docMk/>
            <pc:sldMk cId="1143219705" sldId="266"/>
            <ac:spMk id="324" creationId="{00000000-0000-0000-0000-000000000000}"/>
          </ac:spMkLst>
        </pc:spChg>
        <pc:graphicFrameChg chg="mod modGraphic">
          <ac:chgData name="Greg Caldwell" userId="a2382adbcad7bdcb" providerId="LiveId" clId="{F3F7DCF5-C485-4F43-A40B-0986CF540A2A}" dt="2018-06-30T14:45:25.011" v="957" actId="14100"/>
          <ac:graphicFrameMkLst>
            <pc:docMk/>
            <pc:sldMk cId="1143219705" sldId="266"/>
            <ac:graphicFrameMk id="325" creationId="{00000000-0000-0000-0000-000000000000}"/>
          </ac:graphicFrameMkLst>
        </pc:graphicFrameChg>
      </pc:sldChg>
      <pc:sldChg chg="modSp add ord">
        <pc:chgData name="Greg Caldwell" userId="a2382adbcad7bdcb" providerId="LiveId" clId="{F3F7DCF5-C485-4F43-A40B-0986CF540A2A}" dt="2018-06-30T17:10:44.959" v="5840" actId="20577"/>
        <pc:sldMkLst>
          <pc:docMk/>
          <pc:sldMk cId="2413435633" sldId="267"/>
        </pc:sldMkLst>
        <pc:spChg chg="mod">
          <ac:chgData name="Greg Caldwell" userId="a2382adbcad7bdcb" providerId="LiveId" clId="{F3F7DCF5-C485-4F43-A40B-0986CF540A2A}" dt="2018-06-30T14:53:30.698" v="1610" actId="20577"/>
          <ac:spMkLst>
            <pc:docMk/>
            <pc:sldMk cId="2413435633" sldId="267"/>
            <ac:spMk id="330" creationId="{00000000-0000-0000-0000-000000000000}"/>
          </ac:spMkLst>
        </pc:spChg>
        <pc:spChg chg="mod">
          <ac:chgData name="Greg Caldwell" userId="a2382adbcad7bdcb" providerId="LiveId" clId="{F3F7DCF5-C485-4F43-A40B-0986CF540A2A}" dt="2018-06-30T17:10:44.959" v="5840" actId="20577"/>
          <ac:spMkLst>
            <pc:docMk/>
            <pc:sldMk cId="2413435633" sldId="267"/>
            <ac:spMk id="331" creationId="{00000000-0000-0000-0000-000000000000}"/>
          </ac:spMkLst>
        </pc:spChg>
        <pc:graphicFrameChg chg="mod modGraphic">
          <ac:chgData name="Greg Caldwell" userId="a2382adbcad7bdcb" providerId="LiveId" clId="{F3F7DCF5-C485-4F43-A40B-0986CF540A2A}" dt="2018-06-30T14:52:16.886" v="1574" actId="20577"/>
          <ac:graphicFrameMkLst>
            <pc:docMk/>
            <pc:sldMk cId="2413435633" sldId="267"/>
            <ac:graphicFrameMk id="332" creationId="{00000000-0000-0000-0000-000000000000}"/>
          </ac:graphicFrameMkLst>
        </pc:graphicFrameChg>
      </pc:sldChg>
      <pc:sldChg chg="modSp add">
        <pc:chgData name="Greg Caldwell" userId="a2382adbcad7bdcb" providerId="LiveId" clId="{F3F7DCF5-C485-4F43-A40B-0986CF540A2A}" dt="2018-06-30T17:11:46.489" v="5856" actId="20577"/>
        <pc:sldMkLst>
          <pc:docMk/>
          <pc:sldMk cId="1717250080" sldId="268"/>
        </pc:sldMkLst>
        <pc:spChg chg="mod">
          <ac:chgData name="Greg Caldwell" userId="a2382adbcad7bdcb" providerId="LiveId" clId="{F3F7DCF5-C485-4F43-A40B-0986CF540A2A}" dt="2018-06-30T14:58:52.574" v="1749" actId="20577"/>
          <ac:spMkLst>
            <pc:docMk/>
            <pc:sldMk cId="1717250080" sldId="268"/>
            <ac:spMk id="330" creationId="{00000000-0000-0000-0000-000000000000}"/>
          </ac:spMkLst>
        </pc:spChg>
        <pc:spChg chg="mod">
          <ac:chgData name="Greg Caldwell" userId="a2382adbcad7bdcb" providerId="LiveId" clId="{F3F7DCF5-C485-4F43-A40B-0986CF540A2A}" dt="2018-06-30T17:11:46.489" v="5856" actId="20577"/>
          <ac:spMkLst>
            <pc:docMk/>
            <pc:sldMk cId="1717250080" sldId="268"/>
            <ac:spMk id="331" creationId="{00000000-0000-0000-0000-000000000000}"/>
          </ac:spMkLst>
        </pc:spChg>
        <pc:graphicFrameChg chg="mod modGraphic">
          <ac:chgData name="Greg Caldwell" userId="a2382adbcad7bdcb" providerId="LiveId" clId="{F3F7DCF5-C485-4F43-A40B-0986CF540A2A}" dt="2018-06-30T14:58:43.981" v="1747" actId="2165"/>
          <ac:graphicFrameMkLst>
            <pc:docMk/>
            <pc:sldMk cId="1717250080" sldId="268"/>
            <ac:graphicFrameMk id="332" creationId="{00000000-0000-0000-0000-000000000000}"/>
          </ac:graphicFrameMkLst>
        </pc:graphicFrameChg>
      </pc:sldChg>
      <pc:sldChg chg="addSp delSp modSp add ord">
        <pc:chgData name="Greg Caldwell" userId="a2382adbcad7bdcb" providerId="LiveId" clId="{F3F7DCF5-C485-4F43-A40B-0986CF540A2A}" dt="2018-06-30T16:20:35.600" v="5817" actId="14734"/>
        <pc:sldMkLst>
          <pc:docMk/>
          <pc:sldMk cId="2307468022" sldId="269"/>
        </pc:sldMkLst>
        <pc:spChg chg="mod">
          <ac:chgData name="Greg Caldwell" userId="a2382adbcad7bdcb" providerId="LiveId" clId="{F3F7DCF5-C485-4F43-A40B-0986CF540A2A}" dt="2018-06-30T15:02:54.127" v="1791" actId="20577"/>
          <ac:spMkLst>
            <pc:docMk/>
            <pc:sldMk cId="2307468022" sldId="269"/>
            <ac:spMk id="330" creationId="{00000000-0000-0000-0000-000000000000}"/>
          </ac:spMkLst>
        </pc:spChg>
        <pc:spChg chg="mod">
          <ac:chgData name="Greg Caldwell" userId="a2382adbcad7bdcb" providerId="LiveId" clId="{F3F7DCF5-C485-4F43-A40B-0986CF540A2A}" dt="2018-06-30T15:21:32.980" v="2351" actId="20577"/>
          <ac:spMkLst>
            <pc:docMk/>
            <pc:sldMk cId="2307468022" sldId="269"/>
            <ac:spMk id="331" creationId="{00000000-0000-0000-0000-000000000000}"/>
          </ac:spMkLst>
        </pc:spChg>
        <pc:graphicFrameChg chg="add del mod modGraphic">
          <ac:chgData name="Greg Caldwell" userId="a2382adbcad7bdcb" providerId="LiveId" clId="{F3F7DCF5-C485-4F43-A40B-0986CF540A2A}" dt="2018-06-30T15:14:34.873" v="2097" actId="478"/>
          <ac:graphicFrameMkLst>
            <pc:docMk/>
            <pc:sldMk cId="2307468022" sldId="269"/>
            <ac:graphicFrameMk id="5" creationId="{DCFC0634-0A3C-42D5-80F8-8F3107B901FE}"/>
          </ac:graphicFrameMkLst>
        </pc:graphicFrameChg>
        <pc:graphicFrameChg chg="add mod modGraphic">
          <ac:chgData name="Greg Caldwell" userId="a2382adbcad7bdcb" providerId="LiveId" clId="{F3F7DCF5-C485-4F43-A40B-0986CF540A2A}" dt="2018-06-30T15:17:40.726" v="2243" actId="14100"/>
          <ac:graphicFrameMkLst>
            <pc:docMk/>
            <pc:sldMk cId="2307468022" sldId="269"/>
            <ac:graphicFrameMk id="6" creationId="{6C47B512-19BB-4826-9DCE-DDE240CF5C54}"/>
          </ac:graphicFrameMkLst>
        </pc:graphicFrameChg>
        <pc:graphicFrameChg chg="mod modGraphic">
          <ac:chgData name="Greg Caldwell" userId="a2382adbcad7bdcb" providerId="LiveId" clId="{F3F7DCF5-C485-4F43-A40B-0986CF540A2A}" dt="2018-06-30T16:20:35.600" v="5817" actId="14734"/>
          <ac:graphicFrameMkLst>
            <pc:docMk/>
            <pc:sldMk cId="2307468022" sldId="269"/>
            <ac:graphicFrameMk id="332" creationId="{00000000-0000-0000-0000-000000000000}"/>
          </ac:graphicFrameMkLst>
        </pc:graphicFrameChg>
      </pc:sldChg>
      <pc:sldChg chg="modSp add">
        <pc:chgData name="Greg Caldwell" userId="a2382adbcad7bdcb" providerId="LiveId" clId="{F3F7DCF5-C485-4F43-A40B-0986CF540A2A}" dt="2018-06-30T19:44:47.714" v="6093" actId="20577"/>
        <pc:sldMkLst>
          <pc:docMk/>
          <pc:sldMk cId="2864834882" sldId="270"/>
        </pc:sldMkLst>
        <pc:spChg chg="mod">
          <ac:chgData name="Greg Caldwell" userId="a2382adbcad7bdcb" providerId="LiveId" clId="{F3F7DCF5-C485-4F43-A40B-0986CF540A2A}" dt="2018-06-30T15:57:01.126" v="3891" actId="20577"/>
          <ac:spMkLst>
            <pc:docMk/>
            <pc:sldMk cId="2864834882" sldId="270"/>
            <ac:spMk id="330" creationId="{00000000-0000-0000-0000-000000000000}"/>
          </ac:spMkLst>
        </pc:spChg>
        <pc:spChg chg="mod">
          <ac:chgData name="Greg Caldwell" userId="a2382adbcad7bdcb" providerId="LiveId" clId="{F3F7DCF5-C485-4F43-A40B-0986CF540A2A}" dt="2018-06-30T19:44:47.714" v="6093" actId="20577"/>
          <ac:spMkLst>
            <pc:docMk/>
            <pc:sldMk cId="2864834882" sldId="270"/>
            <ac:spMk id="331" creationId="{00000000-0000-0000-0000-000000000000}"/>
          </ac:spMkLst>
        </pc:spChg>
        <pc:graphicFrameChg chg="modGraphic">
          <ac:chgData name="Greg Caldwell" userId="a2382adbcad7bdcb" providerId="LiveId" clId="{F3F7DCF5-C485-4F43-A40B-0986CF540A2A}" dt="2018-06-30T15:34:44.059" v="2737" actId="20577"/>
          <ac:graphicFrameMkLst>
            <pc:docMk/>
            <pc:sldMk cId="2864834882" sldId="270"/>
            <ac:graphicFrameMk id="332" creationId="{00000000-0000-0000-0000-000000000000}"/>
          </ac:graphicFrameMkLst>
        </pc:graphicFrameChg>
      </pc:sldChg>
      <pc:sldChg chg="delSp modSp add ord">
        <pc:chgData name="Greg Caldwell" userId="a2382adbcad7bdcb" providerId="LiveId" clId="{F3F7DCF5-C485-4F43-A40B-0986CF540A2A}" dt="2018-06-30T19:27:43.781" v="5961" actId="20577"/>
        <pc:sldMkLst>
          <pc:docMk/>
          <pc:sldMk cId="507782274" sldId="271"/>
        </pc:sldMkLst>
        <pc:spChg chg="mod">
          <ac:chgData name="Greg Caldwell" userId="a2382adbcad7bdcb" providerId="LiveId" clId="{F3F7DCF5-C485-4F43-A40B-0986CF540A2A}" dt="2018-06-30T15:57:20.506" v="3927" actId="20577"/>
          <ac:spMkLst>
            <pc:docMk/>
            <pc:sldMk cId="507782274" sldId="271"/>
            <ac:spMk id="315" creationId="{00000000-0000-0000-0000-000000000000}"/>
          </ac:spMkLst>
        </pc:spChg>
        <pc:spChg chg="mod">
          <ac:chgData name="Greg Caldwell" userId="a2382adbcad7bdcb" providerId="LiveId" clId="{F3F7DCF5-C485-4F43-A40B-0986CF540A2A}" dt="2018-06-30T19:27:43.781" v="5961" actId="20577"/>
          <ac:spMkLst>
            <pc:docMk/>
            <pc:sldMk cId="507782274" sldId="271"/>
            <ac:spMk id="316" creationId="{00000000-0000-0000-0000-000000000000}"/>
          </ac:spMkLst>
        </pc:spChg>
        <pc:graphicFrameChg chg="del">
          <ac:chgData name="Greg Caldwell" userId="a2382adbcad7bdcb" providerId="LiveId" clId="{F3F7DCF5-C485-4F43-A40B-0986CF540A2A}" dt="2018-06-30T16:03:01.479" v="4701" actId="478"/>
          <ac:graphicFrameMkLst>
            <pc:docMk/>
            <pc:sldMk cId="507782274" sldId="271"/>
            <ac:graphicFrameMk id="317"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6000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87225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0283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50791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66215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36762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13175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Capstone: Attribution</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Gregory</a:t>
            </a:r>
            <a:r>
              <a:rPr lang="en" sz="2800" dirty="0">
                <a:solidFill>
                  <a:srgbClr val="EFEFEF"/>
                </a:solidFill>
                <a:latin typeface="Roboto Thin"/>
                <a:ea typeface="Roboto Thin"/>
                <a:cs typeface="Roboto Thin"/>
                <a:sym typeface="Roboto Thin"/>
              </a:rPr>
              <a:t> </a:t>
            </a:r>
            <a:r>
              <a:rPr lang="en-US" sz="2800" dirty="0">
                <a:solidFill>
                  <a:srgbClr val="EFEFEF"/>
                </a:solidFill>
                <a:latin typeface="Roboto Thin"/>
                <a:ea typeface="Roboto Thin"/>
                <a:cs typeface="Roboto Thin"/>
                <a:sym typeface="Roboto Thin"/>
              </a:rPr>
              <a:t>Caldwell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05/22/2018 </a:t>
            </a:r>
            <a:r>
              <a:rPr lang="en-US" sz="2800" dirty="0">
                <a:solidFill>
                  <a:srgbClr val="EFEFEF"/>
                </a:solidFill>
                <a:latin typeface="Roboto Thin"/>
                <a:ea typeface="Roboto Thin"/>
                <a:cs typeface="Roboto Thin"/>
                <a:sym typeface="Roboto Thin"/>
              </a:rPr>
              <a:t>Cohort</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a:t>
            </a:r>
            <a:r>
              <a:rPr lang="en-US" sz="2400" b="1" dirty="0">
                <a:solidFill>
                  <a:srgbClr val="295269"/>
                </a:solidFill>
                <a:latin typeface="Roboto"/>
                <a:ea typeface="Roboto"/>
                <a:cs typeface="Roboto"/>
                <a:sym typeface="Roboto"/>
              </a:rPr>
              <a:t>Optimize the campaign budget</a:t>
            </a:r>
            <a:endParaRPr sz="2400" b="1" dirty="0">
              <a:solidFill>
                <a:srgbClr val="295269"/>
              </a:solidFill>
              <a:latin typeface="Roboto"/>
              <a:ea typeface="Roboto"/>
              <a:cs typeface="Roboto"/>
              <a:sym typeface="Roboto"/>
            </a:endParaRPr>
          </a:p>
        </p:txBody>
      </p:sp>
      <p:sp>
        <p:nvSpPr>
          <p:cNvPr id="316" name="Shape 316"/>
          <p:cNvSpPr txBox="1"/>
          <p:nvPr/>
        </p:nvSpPr>
        <p:spPr>
          <a:xfrm>
            <a:off x="177975" y="1074588"/>
            <a:ext cx="8520600" cy="395795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SzPts val="1200"/>
            </a:pPr>
            <a:r>
              <a:rPr lang="en-US" sz="1200" i="1" dirty="0">
                <a:latin typeface="Roboto"/>
                <a:ea typeface="Roboto"/>
                <a:cs typeface="Roboto"/>
                <a:sym typeface="Roboto"/>
              </a:rPr>
              <a:t>Q: </a:t>
            </a:r>
            <a:r>
              <a:rPr lang="en-US" sz="1200" i="1" dirty="0" err="1">
                <a:latin typeface="Roboto"/>
                <a:ea typeface="Roboto"/>
                <a:cs typeface="Roboto"/>
                <a:sym typeface="Roboto"/>
              </a:rPr>
              <a:t>CoolTShirts</a:t>
            </a:r>
            <a:r>
              <a:rPr lang="en-US" sz="1200" i="1" dirty="0">
                <a:latin typeface="Roboto"/>
                <a:ea typeface="Roboto"/>
                <a:cs typeface="Roboto"/>
                <a:sym typeface="Roboto"/>
              </a:rPr>
              <a:t> can re-invest in 5 campaigns. Which should they pick and why?</a:t>
            </a:r>
          </a:p>
          <a:p>
            <a:pPr marL="457200" lvl="0" indent="-304800">
              <a:lnSpc>
                <a:spcPct val="115000"/>
              </a:lnSpc>
              <a:buSzPts val="1200"/>
              <a:buFont typeface="Roboto"/>
              <a:buChar char="●"/>
            </a:pPr>
            <a:r>
              <a:rPr lang="en-US" sz="1200" b="1" dirty="0">
                <a:latin typeface="Roboto"/>
                <a:ea typeface="Roboto"/>
                <a:cs typeface="Roboto"/>
                <a:sym typeface="Roboto"/>
              </a:rPr>
              <a:t>“weekly-newsletter” </a:t>
            </a:r>
            <a:r>
              <a:rPr lang="en-US" sz="1200" dirty="0">
                <a:latin typeface="Roboto"/>
                <a:ea typeface="Roboto"/>
                <a:cs typeface="Roboto"/>
                <a:sym typeface="Roboto"/>
              </a:rPr>
              <a:t>– this campaign both drives the most amount of last touches and the most amount of last touches for those customers who purchase a product, thus deeming is a successful lower-funnel strategy.</a:t>
            </a:r>
          </a:p>
          <a:p>
            <a:pPr marL="457200" lvl="0" indent="-304800" rtl="0">
              <a:lnSpc>
                <a:spcPct val="115000"/>
              </a:lnSpc>
              <a:spcBef>
                <a:spcPts val="0"/>
              </a:spcBef>
              <a:spcAft>
                <a:spcPts val="0"/>
              </a:spcAft>
              <a:buSzPts val="1200"/>
              <a:buFont typeface="Roboto"/>
              <a:buChar char="●"/>
            </a:pPr>
            <a:r>
              <a:rPr lang="en-US" sz="1200" b="1" dirty="0">
                <a:latin typeface="Roboto"/>
                <a:ea typeface="Roboto"/>
                <a:cs typeface="Roboto"/>
                <a:sym typeface="Roboto"/>
              </a:rPr>
              <a:t>“retargeting-ad” </a:t>
            </a:r>
            <a:r>
              <a:rPr lang="en-US" sz="1200" dirty="0">
                <a:latin typeface="Roboto"/>
                <a:ea typeface="Roboto"/>
                <a:cs typeface="Roboto"/>
                <a:sym typeface="Roboto"/>
              </a:rPr>
              <a:t>– a close second to the “weekly-newsletter” campaign, this campaign also drives a significant amount of last touches overall and for those customer who purchase a product – another successful lower-funnel strategy.</a:t>
            </a:r>
          </a:p>
          <a:p>
            <a:pPr marL="457200" lvl="0" indent="-304800">
              <a:lnSpc>
                <a:spcPct val="115000"/>
              </a:lnSpc>
              <a:buSzPts val="1200"/>
              <a:buFont typeface="Roboto"/>
              <a:buChar char="●"/>
            </a:pPr>
            <a:r>
              <a:rPr lang="en-US" sz="1200" b="1" dirty="0">
                <a:latin typeface="Roboto"/>
                <a:ea typeface="Roboto"/>
                <a:cs typeface="Roboto"/>
                <a:sym typeface="Roboto"/>
              </a:rPr>
              <a:t>“interview-with-cool-</a:t>
            </a:r>
            <a:r>
              <a:rPr lang="en-US" sz="1200" b="1" dirty="0" err="1">
                <a:latin typeface="Roboto"/>
                <a:ea typeface="Roboto"/>
                <a:cs typeface="Roboto"/>
                <a:sym typeface="Roboto"/>
              </a:rPr>
              <a:t>tshirts</a:t>
            </a:r>
            <a:r>
              <a:rPr lang="en-US" sz="1200" b="1" dirty="0">
                <a:latin typeface="Roboto"/>
                <a:ea typeface="Roboto"/>
                <a:cs typeface="Roboto"/>
                <a:sym typeface="Roboto"/>
              </a:rPr>
              <a:t>-founder” </a:t>
            </a:r>
            <a:r>
              <a:rPr lang="en-US" sz="1200" dirty="0">
                <a:latin typeface="Roboto"/>
                <a:ea typeface="Roboto"/>
                <a:cs typeface="Roboto"/>
                <a:sym typeface="Roboto"/>
              </a:rPr>
              <a:t>– when considering brand-awareness, or first-touches, this one leads the campaigns with the most.</a:t>
            </a:r>
          </a:p>
          <a:p>
            <a:pPr marL="457200" lvl="0" indent="-304800">
              <a:lnSpc>
                <a:spcPct val="115000"/>
              </a:lnSpc>
              <a:buSzPts val="1200"/>
              <a:buFont typeface="Roboto"/>
              <a:buChar char="●"/>
            </a:pPr>
            <a:r>
              <a:rPr lang="en-US" sz="1200" b="1" dirty="0">
                <a:latin typeface="Roboto"/>
                <a:ea typeface="Roboto"/>
                <a:cs typeface="Roboto"/>
                <a:sym typeface="Roboto"/>
              </a:rPr>
              <a:t>“getting-to-know-cool-</a:t>
            </a:r>
            <a:r>
              <a:rPr lang="en-US" sz="1200" b="1" dirty="0" err="1">
                <a:latin typeface="Roboto"/>
                <a:ea typeface="Roboto"/>
                <a:cs typeface="Roboto"/>
                <a:sym typeface="Roboto"/>
              </a:rPr>
              <a:t>tshirts</a:t>
            </a:r>
            <a:r>
              <a:rPr lang="en-US" sz="1200" b="1" dirty="0">
                <a:latin typeface="Roboto"/>
                <a:ea typeface="Roboto"/>
                <a:cs typeface="Roboto"/>
                <a:sym typeface="Roboto"/>
              </a:rPr>
              <a:t>”</a:t>
            </a:r>
            <a:r>
              <a:rPr lang="en-US" sz="1200" dirty="0">
                <a:latin typeface="Roboto"/>
                <a:ea typeface="Roboto"/>
                <a:cs typeface="Roboto"/>
                <a:sym typeface="Roboto"/>
              </a:rPr>
              <a:t> – again considering first-touches, this campaign proves very successful, second to only “interview-with-cool-</a:t>
            </a:r>
            <a:r>
              <a:rPr lang="en-US" sz="1200" dirty="0" err="1">
                <a:latin typeface="Roboto"/>
                <a:ea typeface="Roboto"/>
                <a:cs typeface="Roboto"/>
                <a:sym typeface="Roboto"/>
              </a:rPr>
              <a:t>tshirts</a:t>
            </a:r>
            <a:r>
              <a:rPr lang="en-US" sz="1200" dirty="0">
                <a:latin typeface="Roboto"/>
                <a:ea typeface="Roboto"/>
                <a:cs typeface="Roboto"/>
                <a:sym typeface="Roboto"/>
              </a:rPr>
              <a:t>-found”, and additionally it drives the fourth most last touches.</a:t>
            </a:r>
          </a:p>
          <a:p>
            <a:pPr marL="457200" lvl="0" indent="-304800">
              <a:lnSpc>
                <a:spcPct val="115000"/>
              </a:lnSpc>
              <a:buSzPts val="1200"/>
              <a:buFont typeface="Roboto"/>
              <a:buChar char="●"/>
            </a:pPr>
            <a:r>
              <a:rPr lang="en-US" sz="1200" b="1" dirty="0">
                <a:latin typeface="Roboto"/>
                <a:ea typeface="Roboto"/>
                <a:cs typeface="Roboto"/>
                <a:sym typeface="Roboto"/>
              </a:rPr>
              <a:t>“ten-crazy-cool-</a:t>
            </a:r>
            <a:r>
              <a:rPr lang="en-US" sz="1200" b="1" dirty="0" err="1">
                <a:latin typeface="Roboto"/>
                <a:ea typeface="Roboto"/>
                <a:cs typeface="Roboto"/>
                <a:sym typeface="Roboto"/>
              </a:rPr>
              <a:t>tshirts</a:t>
            </a:r>
            <a:r>
              <a:rPr lang="en-US" sz="1200" b="1" dirty="0">
                <a:latin typeface="Roboto"/>
                <a:ea typeface="Roboto"/>
                <a:cs typeface="Roboto"/>
                <a:sym typeface="Roboto"/>
              </a:rPr>
              <a:t>-facts”</a:t>
            </a:r>
            <a:r>
              <a:rPr lang="en-US" sz="1200" dirty="0">
                <a:latin typeface="Roboto"/>
                <a:ea typeface="Roboto"/>
                <a:cs typeface="Roboto"/>
                <a:sym typeface="Roboto"/>
              </a:rPr>
              <a:t> – lastly, this campaign drives the third most first touches, but still pull significant weight amongst this group at 576.</a:t>
            </a:r>
          </a:p>
          <a:p>
            <a:pPr marL="457200" lvl="0" indent="-304800">
              <a:lnSpc>
                <a:spcPct val="115000"/>
              </a:lnSpc>
              <a:buSzPts val="1200"/>
              <a:buFont typeface="Roboto"/>
              <a:buChar char="●"/>
            </a:pPr>
            <a:r>
              <a:rPr lang="en-US" sz="1200" b="1" dirty="0">
                <a:latin typeface="Roboto"/>
                <a:ea typeface="Roboto"/>
                <a:cs typeface="Roboto"/>
                <a:sym typeface="Roboto"/>
              </a:rPr>
              <a:t>Additional Notes</a:t>
            </a:r>
            <a:r>
              <a:rPr lang="en-US" sz="1200" dirty="0">
                <a:latin typeface="Roboto"/>
                <a:ea typeface="Roboto"/>
                <a:cs typeface="Roboto"/>
                <a:sym typeface="Roboto"/>
              </a:rPr>
              <a:t> – “retargeting-campaign” and “paid-search” campaigns are also two strongly performing campaigns, especially when considering their</a:t>
            </a:r>
            <a:r>
              <a:rPr lang="en-US" sz="1200" b="1" dirty="0">
                <a:latin typeface="Roboto"/>
                <a:ea typeface="Roboto"/>
                <a:cs typeface="Roboto"/>
                <a:sym typeface="Roboto"/>
              </a:rPr>
              <a:t> </a:t>
            </a:r>
            <a:r>
              <a:rPr lang="en-US" sz="1200" dirty="0">
                <a:latin typeface="Roboto"/>
                <a:ea typeface="Roboto"/>
                <a:cs typeface="Roboto"/>
                <a:sym typeface="Roboto"/>
              </a:rPr>
              <a:t>ranking of 3</a:t>
            </a:r>
            <a:r>
              <a:rPr lang="en-US" sz="1200" baseline="30000" dirty="0">
                <a:latin typeface="Roboto"/>
                <a:ea typeface="Roboto"/>
                <a:cs typeface="Roboto"/>
                <a:sym typeface="Roboto"/>
              </a:rPr>
              <a:t>rd</a:t>
            </a:r>
            <a:r>
              <a:rPr lang="en-US" sz="1200" dirty="0">
                <a:latin typeface="Roboto"/>
                <a:ea typeface="Roboto"/>
                <a:cs typeface="Roboto"/>
                <a:sym typeface="Roboto"/>
              </a:rPr>
              <a:t> and 4</a:t>
            </a:r>
            <a:r>
              <a:rPr lang="en-US" sz="1200" baseline="30000" dirty="0">
                <a:latin typeface="Roboto"/>
                <a:ea typeface="Roboto"/>
                <a:cs typeface="Roboto"/>
                <a:sym typeface="Roboto"/>
              </a:rPr>
              <a:t>th</a:t>
            </a:r>
            <a:r>
              <a:rPr lang="en-US" sz="1200" dirty="0">
                <a:latin typeface="Roboto"/>
                <a:ea typeface="Roboto"/>
                <a:cs typeface="Roboto"/>
                <a:sym typeface="Roboto"/>
              </a:rPr>
              <a:t> amongst last touches for converters, however it is a better marketing strategy in this instance to focus upon brand awareness and visitor acquisition, because without those channels running there would be far fewer customers in the funnel to push towards purchase. It is also possible that without “retargeting-campaign” and “paid-search” running, “weekly-newsletters” and “retargeting-ad” campaigns could pick up the slack amongst campaigns driving purchases – worth a test.</a:t>
            </a:r>
          </a:p>
          <a:p>
            <a:pPr marL="457200" lvl="0" indent="-304800">
              <a:lnSpc>
                <a:spcPct val="115000"/>
              </a:lnSpc>
              <a:buSzPts val="1200"/>
              <a:buFont typeface="Roboto"/>
              <a:buChar char="●"/>
            </a:pPr>
            <a:endParaRPr lang="en-US" sz="1200" b="1"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Tree>
    <p:extLst>
      <p:ext uri="{BB962C8B-B14F-4D97-AF65-F5344CB8AC3E}">
        <p14:creationId xmlns:p14="http://schemas.microsoft.com/office/powerpoint/2010/main" val="507782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 familiar with CoolTShirts</a:t>
            </a:r>
          </a:p>
          <a:p>
            <a:pPr marL="457200" marR="0" lvl="0" indent="-381000" algn="l" rtl="0">
              <a:lnSpc>
                <a:spcPct val="115000"/>
              </a:lnSpc>
              <a:spcBef>
                <a:spcPts val="1100"/>
              </a:spcBef>
              <a:spcAft>
                <a:spcPts val="0"/>
              </a:spcAft>
              <a:buClr>
                <a:srgbClr val="222222"/>
              </a:buClr>
              <a:buSzPts val="2400"/>
              <a:buFont typeface="Roboto"/>
              <a:buAutoNum type="arabicPeriod"/>
            </a:pP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user journey?</a:t>
            </a:r>
          </a:p>
          <a:p>
            <a:pPr marL="457200" marR="0" lvl="0" indent="-381000" algn="l" rtl="0">
              <a:lnSpc>
                <a:spcPct val="115000"/>
              </a:lnSpc>
              <a:spcBef>
                <a:spcPts val="0"/>
              </a:spcBef>
              <a:spcAft>
                <a:spcPts val="0"/>
              </a:spcAft>
              <a:buClr>
                <a:srgbClr val="222222"/>
              </a:buClr>
              <a:buSzPts val="2400"/>
              <a:buFont typeface="Roboto"/>
              <a:buAutoNum type="arabicPeriod"/>
            </a:pP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Optimize the campaign budget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US" sz="4800" dirty="0">
                <a:solidFill>
                  <a:schemeClr val="lt1"/>
                </a:solidFill>
                <a:latin typeface="Roboto Black"/>
                <a:ea typeface="Roboto Black"/>
                <a:cs typeface="Roboto Black"/>
                <a:sym typeface="Roboto Black"/>
              </a:rPr>
              <a:t>Get familiar with </a:t>
            </a:r>
            <a:r>
              <a:rPr lang="en-US" sz="4800" dirty="0" err="1">
                <a:solidFill>
                  <a:schemeClr val="lt1"/>
                </a:solidFill>
                <a:latin typeface="Roboto Black"/>
                <a:ea typeface="Roboto Black"/>
                <a:cs typeface="Roboto Black"/>
                <a:sym typeface="Roboto Black"/>
              </a:rPr>
              <a:t>CoolTShirts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US" sz="2400" b="1" dirty="0">
                <a:solidFill>
                  <a:srgbClr val="295269"/>
                </a:solidFill>
                <a:latin typeface="Roboto"/>
                <a:ea typeface="Roboto"/>
                <a:cs typeface="Roboto"/>
                <a:sym typeface="Roboto"/>
              </a:rPr>
              <a:t>Get familiar with </a:t>
            </a:r>
            <a:r>
              <a:rPr lang="en-US" sz="2400" b="1" dirty="0" err="1">
                <a:solidFill>
                  <a:srgbClr val="295269"/>
                </a:solidFill>
                <a:latin typeface="Roboto"/>
                <a:ea typeface="Roboto"/>
                <a:cs typeface="Roboto"/>
                <a:sym typeface="Roboto"/>
              </a:rPr>
              <a:t>CoolTShirts</a:t>
            </a:r>
            <a:endParaRPr sz="2400" b="1" dirty="0">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Clr>
                <a:schemeClr val="dk1"/>
              </a:buClr>
              <a:buSzPts val="1100"/>
            </a:pPr>
            <a:r>
              <a:rPr lang="en-US" sz="1200" i="1" dirty="0">
                <a:latin typeface="Roboto"/>
                <a:ea typeface="Roboto"/>
                <a:cs typeface="Roboto"/>
                <a:sym typeface="Roboto"/>
              </a:rPr>
              <a:t>Q: How many campaigns and sources does </a:t>
            </a:r>
            <a:r>
              <a:rPr lang="en-US" sz="1200" i="1" dirty="0" err="1">
                <a:latin typeface="Roboto"/>
                <a:ea typeface="Roboto"/>
                <a:cs typeface="Roboto"/>
                <a:sym typeface="Roboto"/>
              </a:rPr>
              <a:t>CoolTShirts</a:t>
            </a:r>
            <a:r>
              <a:rPr lang="en-US" sz="1200" i="1" dirty="0">
                <a:latin typeface="Roboto"/>
                <a:ea typeface="Roboto"/>
                <a:cs typeface="Roboto"/>
                <a:sym typeface="Roboto"/>
              </a:rPr>
              <a:t> use and how are they related? Be sure to explain the difference between </a:t>
            </a:r>
            <a:r>
              <a:rPr lang="en-US" sz="1200" i="1" dirty="0" err="1">
                <a:latin typeface="Roboto"/>
                <a:ea typeface="Roboto"/>
                <a:cs typeface="Roboto"/>
                <a:sym typeface="Roboto"/>
              </a:rPr>
              <a:t>utm_campaign</a:t>
            </a:r>
            <a:r>
              <a:rPr lang="en-US" sz="1200" i="1" dirty="0">
                <a:latin typeface="Roboto"/>
                <a:ea typeface="Roboto"/>
                <a:cs typeface="Roboto"/>
                <a:sym typeface="Roboto"/>
              </a:rPr>
              <a:t> and </a:t>
            </a:r>
            <a:r>
              <a:rPr lang="en-US" sz="1200" i="1" dirty="0" err="1">
                <a:latin typeface="Roboto"/>
                <a:ea typeface="Roboto"/>
                <a:cs typeface="Roboto"/>
                <a:sym typeface="Roboto"/>
              </a:rPr>
              <a:t>utm_source</a:t>
            </a:r>
            <a:r>
              <a:rPr lang="en-US" sz="1200" i="1" dirty="0">
                <a:latin typeface="Roboto"/>
                <a:ea typeface="Roboto"/>
                <a:cs typeface="Roboto"/>
                <a:sym typeface="Roboto"/>
              </a:rPr>
              <a:t>.</a:t>
            </a:r>
          </a:p>
          <a:p>
            <a:pPr marL="457200" lvl="0" indent="-304800">
              <a:lnSpc>
                <a:spcPct val="115000"/>
              </a:lnSpc>
              <a:buSzPts val="1200"/>
              <a:buFont typeface="Roboto"/>
              <a:buChar char="●"/>
            </a:pPr>
            <a:r>
              <a:rPr lang="en-US" sz="1200" dirty="0">
                <a:latin typeface="Roboto"/>
                <a:ea typeface="Roboto"/>
                <a:cs typeface="Roboto"/>
                <a:sym typeface="Roboto"/>
              </a:rPr>
              <a:t>UTM parameters are used for website tracking. They allow us to see where users come from before arriving on a website, and to tie subsequent activity to those origin points. </a:t>
            </a:r>
            <a:r>
              <a:rPr lang="en-US" sz="1200" dirty="0" err="1">
                <a:latin typeface="Roboto"/>
                <a:ea typeface="Roboto"/>
                <a:cs typeface="Roboto"/>
                <a:sym typeface="Roboto"/>
              </a:rPr>
              <a:t>Utm_source</a:t>
            </a:r>
            <a:r>
              <a:rPr lang="en-US" sz="1200" dirty="0">
                <a:latin typeface="Roboto"/>
                <a:ea typeface="Roboto"/>
                <a:cs typeface="Roboto"/>
                <a:sym typeface="Roboto"/>
              </a:rPr>
              <a:t> identifies the touchpoint that sent the traffic, whereas </a:t>
            </a:r>
            <a:r>
              <a:rPr lang="en-US" sz="1200" dirty="0" err="1">
                <a:latin typeface="Roboto"/>
                <a:ea typeface="Roboto"/>
                <a:cs typeface="Roboto"/>
                <a:sym typeface="Roboto"/>
              </a:rPr>
              <a:t>utm_campaign</a:t>
            </a:r>
            <a:r>
              <a:rPr lang="en-US" sz="1200" dirty="0">
                <a:latin typeface="Roboto"/>
                <a:ea typeface="Roboto"/>
                <a:cs typeface="Roboto"/>
                <a:sym typeface="Roboto"/>
              </a:rPr>
              <a:t> identifies the specific marketing asset (ad, email, </a:t>
            </a:r>
            <a:r>
              <a:rPr lang="en-US" sz="1200" dirty="0" err="1">
                <a:latin typeface="Roboto"/>
                <a:ea typeface="Roboto"/>
                <a:cs typeface="Roboto"/>
                <a:sym typeface="Roboto"/>
              </a:rPr>
              <a:t>etc</a:t>
            </a:r>
            <a:r>
              <a:rPr lang="en-US" sz="1200" dirty="0">
                <a:latin typeface="Roboto"/>
                <a:ea typeface="Roboto"/>
                <a:cs typeface="Roboto"/>
                <a:sym typeface="Roboto"/>
              </a:rPr>
              <a:t>), usually as a subset of the source.</a:t>
            </a:r>
          </a:p>
          <a:p>
            <a:pPr marL="457200" lvl="0" indent="-304800">
              <a:lnSpc>
                <a:spcPct val="115000"/>
              </a:lnSpc>
              <a:buSzPts val="1200"/>
              <a:buFont typeface="Roboto"/>
              <a:buChar char="●"/>
            </a:pPr>
            <a:r>
              <a:rPr lang="en-US" sz="1200" dirty="0">
                <a:latin typeface="Roboto"/>
                <a:ea typeface="Roboto"/>
                <a:cs typeface="Roboto"/>
                <a:sym typeface="Roboto"/>
              </a:rPr>
              <a:t>For </a:t>
            </a:r>
            <a:r>
              <a:rPr lang="en-US" sz="1200" dirty="0" err="1">
                <a:latin typeface="Roboto"/>
                <a:ea typeface="Roboto"/>
                <a:cs typeface="Roboto"/>
                <a:sym typeface="Roboto"/>
              </a:rPr>
              <a:t>CoolTShirts</a:t>
            </a:r>
            <a:r>
              <a:rPr lang="en-US" sz="1200" dirty="0">
                <a:latin typeface="Roboto"/>
                <a:ea typeface="Roboto"/>
                <a:cs typeface="Roboto"/>
                <a:sym typeface="Roboto"/>
              </a:rPr>
              <a:t> there are 8 unique campaigns and 6 unique sources.</a:t>
            </a:r>
          </a:p>
          <a:p>
            <a:pPr marL="457200" lvl="0" indent="-304800">
              <a:lnSpc>
                <a:spcPct val="115000"/>
              </a:lnSpc>
              <a:buSzPts val="1200"/>
              <a:buFont typeface="Roboto"/>
              <a:buChar char="●"/>
            </a:pPr>
            <a:r>
              <a:rPr lang="en-US" sz="1200" dirty="0">
                <a:latin typeface="Roboto"/>
                <a:ea typeface="Roboto"/>
                <a:cs typeface="Roboto"/>
                <a:sym typeface="Roboto"/>
              </a:rPr>
              <a:t>The relationship between sources and campaigns is illustrated in the table to the right.</a:t>
            </a:r>
          </a:p>
        </p:txBody>
      </p:sp>
      <p:graphicFrame>
        <p:nvGraphicFramePr>
          <p:cNvPr id="332" name="Shape 332"/>
          <p:cNvGraphicFramePr/>
          <p:nvPr>
            <p:extLst>
              <p:ext uri="{D42A27DB-BD31-4B8C-83A1-F6EECF244321}">
                <p14:modId xmlns:p14="http://schemas.microsoft.com/office/powerpoint/2010/main" val="1026766198"/>
              </p:ext>
            </p:extLst>
          </p:nvPr>
        </p:nvGraphicFramePr>
        <p:xfrm>
          <a:off x="5275700" y="1201263"/>
          <a:ext cx="3492225" cy="3847850"/>
        </p:xfrm>
        <a:graphic>
          <a:graphicData uri="http://schemas.openxmlformats.org/drawingml/2006/table">
            <a:tbl>
              <a:tblPr>
                <a:noFill/>
                <a:tableStyleId>{8628B589-4659-4227-9C68-565DD4A46BFE}</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331050">
                <a:tc>
                  <a:txBody>
                    <a:bodyPr/>
                    <a:lstStyle/>
                    <a:p>
                      <a:pPr marL="0" lvl="0" indent="0" rtl="0">
                        <a:spcBef>
                          <a:spcPts val="0"/>
                        </a:spcBef>
                        <a:spcAft>
                          <a:spcPts val="0"/>
                        </a:spcAft>
                        <a:buNone/>
                      </a:pPr>
                      <a:r>
                        <a:rPr lang="en-US" sz="1000" b="1" dirty="0" err="1">
                          <a:solidFill>
                            <a:srgbClr val="FFFFFF"/>
                          </a:solidFill>
                        </a:rPr>
                        <a:t>utm_campaign</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US" sz="1000" b="1" dirty="0" err="1">
                          <a:solidFill>
                            <a:srgbClr val="FFFFFF"/>
                          </a:solidFill>
                        </a:rPr>
                        <a:t>utm_source</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getting-to-know-cool-</a:t>
                      </a:r>
                      <a:r>
                        <a:rPr lang="en-US" sz="1000" dirty="0" err="1">
                          <a:latin typeface="Arial" panose="020B0604020202020204" pitchFamily="34" charset="0"/>
                          <a:cs typeface="Arial" panose="020B0604020202020204" pitchFamily="34" charset="0"/>
                        </a:rPr>
                        <a:t>tshirts</a:t>
                      </a:r>
                      <a:endParaRPr sz="1000" dirty="0">
                        <a:latin typeface="Arial" panose="020B0604020202020204" pitchFamily="34" charset="0"/>
                        <a:cs typeface="Arial" panose="020B0604020202020204" pitchFamily="34" charset="0"/>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000" dirty="0" err="1">
                          <a:latin typeface="Arial" panose="020B0604020202020204" pitchFamily="34" charset="0"/>
                          <a:cs typeface="Arial" panose="020B0604020202020204" pitchFamily="34" charset="0"/>
                        </a:rPr>
                        <a:t>nytimes</a:t>
                      </a:r>
                      <a:endParaRPr lang="en-US" sz="1000" dirty="0">
                        <a:latin typeface="Arial" panose="020B0604020202020204" pitchFamily="34" charset="0"/>
                        <a:cs typeface="Arial" panose="020B0604020202020204" pitchFamily="34" charset="0"/>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weekly-newsletter</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email</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2"/>
                  </a:ext>
                </a:extLst>
              </a:tr>
              <a:tr h="439075">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ten-crazy-cool-</a:t>
                      </a:r>
                      <a:r>
                        <a:rPr lang="en-US" sz="1000" dirty="0" err="1">
                          <a:latin typeface="Arial" panose="020B0604020202020204" pitchFamily="34" charset="0"/>
                          <a:cs typeface="Arial" panose="020B0604020202020204" pitchFamily="34" charset="0"/>
                        </a:rPr>
                        <a:t>tshirts</a:t>
                      </a:r>
                      <a:r>
                        <a:rPr lang="en-US" sz="1000" dirty="0">
                          <a:latin typeface="Arial" panose="020B0604020202020204" pitchFamily="34" charset="0"/>
                          <a:cs typeface="Arial" panose="020B0604020202020204" pitchFamily="34" charset="0"/>
                        </a:rPr>
                        <a:t>-facts</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err="1">
                          <a:latin typeface="Arial" panose="020B0604020202020204" pitchFamily="34" charset="0"/>
                          <a:cs typeface="Arial" panose="020B0604020202020204" pitchFamily="34" charset="0"/>
                        </a:rPr>
                        <a:t>buzzfeed</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3"/>
                  </a:ext>
                </a:extLst>
              </a:tr>
              <a:tr h="439075">
                <a:tc>
                  <a:txBody>
                    <a:bodyPr/>
                    <a:lstStyle/>
                    <a:p>
                      <a:pPr marL="0" lvl="0" indent="0" rtl="0">
                        <a:spcBef>
                          <a:spcPts val="0"/>
                        </a:spcBef>
                        <a:spcAft>
                          <a:spcPts val="0"/>
                        </a:spcAft>
                        <a:buNone/>
                      </a:pPr>
                      <a:r>
                        <a:rPr lang="en-US" sz="1000" dirty="0" err="1">
                          <a:latin typeface="Arial" panose="020B0604020202020204" pitchFamily="34" charset="0"/>
                          <a:cs typeface="Arial" panose="020B0604020202020204" pitchFamily="34" charset="0"/>
                        </a:rPr>
                        <a:t>retargetting</a:t>
                      </a:r>
                      <a:r>
                        <a:rPr lang="en-US" sz="1000" dirty="0">
                          <a:latin typeface="Arial" panose="020B0604020202020204" pitchFamily="34" charset="0"/>
                          <a:cs typeface="Arial" panose="020B0604020202020204" pitchFamily="34" charset="0"/>
                        </a:rPr>
                        <a:t>-campaign</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email</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4"/>
                  </a:ext>
                </a:extLst>
              </a:tr>
              <a:tr h="439075">
                <a:tc>
                  <a:txBody>
                    <a:bodyPr/>
                    <a:lstStyle/>
                    <a:p>
                      <a:pPr marL="0" lvl="0" indent="0" rtl="0">
                        <a:spcBef>
                          <a:spcPts val="0"/>
                        </a:spcBef>
                        <a:spcAft>
                          <a:spcPts val="0"/>
                        </a:spcAft>
                        <a:buNone/>
                      </a:pPr>
                      <a:r>
                        <a:rPr lang="en-US" sz="1000" dirty="0" err="1">
                          <a:latin typeface="Arial" panose="020B0604020202020204" pitchFamily="34" charset="0"/>
                          <a:cs typeface="Arial" panose="020B0604020202020204" pitchFamily="34" charset="0"/>
                        </a:rPr>
                        <a:t>retargetting</a:t>
                      </a:r>
                      <a:r>
                        <a:rPr lang="en-US" sz="1000" dirty="0">
                          <a:latin typeface="Arial" panose="020B0604020202020204" pitchFamily="34" charset="0"/>
                          <a:cs typeface="Arial" panose="020B0604020202020204" pitchFamily="34" charset="0"/>
                        </a:rPr>
                        <a:t>-ad</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err="1">
                          <a:latin typeface="Arial" panose="020B0604020202020204" pitchFamily="34" charset="0"/>
                          <a:cs typeface="Arial" panose="020B0604020202020204" pitchFamily="34" charset="0"/>
                        </a:rPr>
                        <a:t>facebook</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5"/>
                  </a:ext>
                </a:extLst>
              </a:tr>
              <a:tr h="439075">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interview-with-cool-</a:t>
                      </a:r>
                      <a:r>
                        <a:rPr lang="en-US" sz="1000" dirty="0" err="1">
                          <a:latin typeface="Arial" panose="020B0604020202020204" pitchFamily="34" charset="0"/>
                          <a:cs typeface="Arial" panose="020B0604020202020204" pitchFamily="34" charset="0"/>
                        </a:rPr>
                        <a:t>tshirts</a:t>
                      </a:r>
                      <a:r>
                        <a:rPr lang="en-US" sz="1000" dirty="0">
                          <a:latin typeface="Arial" panose="020B0604020202020204" pitchFamily="34" charset="0"/>
                          <a:cs typeface="Arial" panose="020B0604020202020204" pitchFamily="34" charset="0"/>
                        </a:rPr>
                        <a:t>-founder</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medium</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6"/>
                  </a:ext>
                </a:extLst>
              </a:tr>
              <a:tr h="439075">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paid-search</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google</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7"/>
                  </a:ext>
                </a:extLst>
              </a:tr>
              <a:tr h="439075">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cool-</a:t>
                      </a:r>
                      <a:r>
                        <a:rPr lang="en-US" sz="1000" dirty="0" err="1">
                          <a:latin typeface="Arial" panose="020B0604020202020204" pitchFamily="34" charset="0"/>
                          <a:cs typeface="Arial" panose="020B0604020202020204" pitchFamily="34" charset="0"/>
                        </a:rPr>
                        <a:t>tshirts</a:t>
                      </a:r>
                      <a:r>
                        <a:rPr lang="en-US" sz="1000" dirty="0">
                          <a:latin typeface="Arial" panose="020B0604020202020204" pitchFamily="34" charset="0"/>
                          <a:cs typeface="Arial" panose="020B0604020202020204" pitchFamily="34" charset="0"/>
                        </a:rPr>
                        <a:t>-search</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google</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13435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a:t>
            </a:r>
            <a:r>
              <a:rPr lang="en-US" sz="2400" b="1" dirty="0">
                <a:solidFill>
                  <a:srgbClr val="295269"/>
                </a:solidFill>
                <a:latin typeface="Roboto"/>
                <a:ea typeface="Roboto"/>
                <a:cs typeface="Roboto"/>
                <a:sym typeface="Roboto"/>
              </a:rPr>
              <a:t>Get familiar with </a:t>
            </a:r>
            <a:r>
              <a:rPr lang="en-US" sz="2400" b="1" dirty="0" err="1">
                <a:solidFill>
                  <a:srgbClr val="295269"/>
                </a:solidFill>
                <a:latin typeface="Roboto"/>
                <a:ea typeface="Roboto"/>
                <a:cs typeface="Roboto"/>
                <a:sym typeface="Roboto"/>
              </a:rPr>
              <a:t>CoolTShirts</a:t>
            </a:r>
            <a:endParaRPr sz="2400" b="1" dirty="0">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Clr>
                <a:schemeClr val="dk1"/>
              </a:buClr>
              <a:buSzPts val="1100"/>
            </a:pPr>
            <a:r>
              <a:rPr lang="en-US" sz="1200" i="1" dirty="0">
                <a:latin typeface="Roboto"/>
                <a:ea typeface="Roboto"/>
                <a:cs typeface="Roboto"/>
                <a:sym typeface="Roboto"/>
              </a:rPr>
              <a:t>Q: What pages are on their website?</a:t>
            </a:r>
          </a:p>
          <a:p>
            <a:pPr marL="457200" lvl="0" indent="-304800">
              <a:lnSpc>
                <a:spcPct val="115000"/>
              </a:lnSpc>
              <a:buSzPts val="1200"/>
              <a:buFont typeface="Roboto"/>
              <a:buChar char="●"/>
            </a:pPr>
            <a:r>
              <a:rPr lang="en-US" sz="1200" dirty="0" err="1">
                <a:latin typeface="Roboto"/>
                <a:ea typeface="Roboto"/>
                <a:cs typeface="Roboto"/>
                <a:sym typeface="Roboto"/>
              </a:rPr>
              <a:t>CoolTShirts</a:t>
            </a:r>
            <a:r>
              <a:rPr lang="en-US" sz="1200" dirty="0">
                <a:latin typeface="Roboto"/>
                <a:ea typeface="Roboto"/>
                <a:cs typeface="Roboto"/>
                <a:sym typeface="Roboto"/>
              </a:rPr>
              <a:t> has 4 pages outlined in the table to the right.</a:t>
            </a:r>
          </a:p>
        </p:txBody>
      </p:sp>
      <p:graphicFrame>
        <p:nvGraphicFramePr>
          <p:cNvPr id="332" name="Shape 332"/>
          <p:cNvGraphicFramePr/>
          <p:nvPr>
            <p:extLst>
              <p:ext uri="{D42A27DB-BD31-4B8C-83A1-F6EECF244321}">
                <p14:modId xmlns:p14="http://schemas.microsoft.com/office/powerpoint/2010/main" val="4069502674"/>
              </p:ext>
            </p:extLst>
          </p:nvPr>
        </p:nvGraphicFramePr>
        <p:xfrm>
          <a:off x="5275700" y="1201263"/>
          <a:ext cx="3492225" cy="2091550"/>
        </p:xfrm>
        <a:graphic>
          <a:graphicData uri="http://schemas.openxmlformats.org/drawingml/2006/table">
            <a:tbl>
              <a:tblPr>
                <a:noFill/>
                <a:tableStyleId>{8628B589-4659-4227-9C68-565DD4A46BFE}</a:tableStyleId>
              </a:tblPr>
              <a:tblGrid>
                <a:gridCol w="3492225">
                  <a:extLst>
                    <a:ext uri="{9D8B030D-6E8A-4147-A177-3AD203B41FA5}">
                      <a16:colId xmlns:a16="http://schemas.microsoft.com/office/drawing/2014/main" val="20000"/>
                    </a:ext>
                  </a:extLst>
                </a:gridCol>
              </a:tblGrid>
              <a:tr h="331050">
                <a:tc>
                  <a:txBody>
                    <a:bodyPr/>
                    <a:lstStyle/>
                    <a:p>
                      <a:pPr marL="0" lvl="0" indent="0" rtl="0">
                        <a:spcBef>
                          <a:spcPts val="0"/>
                        </a:spcBef>
                        <a:spcAft>
                          <a:spcPts val="0"/>
                        </a:spcAft>
                        <a:buNone/>
                      </a:pPr>
                      <a:r>
                        <a:rPr lang="en-US" sz="1000" b="1" dirty="0" err="1">
                          <a:solidFill>
                            <a:srgbClr val="FFFFFF"/>
                          </a:solidFill>
                        </a:rPr>
                        <a:t>page_name</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1 – </a:t>
                      </a:r>
                      <a:r>
                        <a:rPr lang="en-US" sz="1000" dirty="0" err="1">
                          <a:latin typeface="Arial" panose="020B0604020202020204" pitchFamily="34" charset="0"/>
                          <a:cs typeface="Arial" panose="020B0604020202020204" pitchFamily="34" charset="0"/>
                        </a:rPr>
                        <a:t>landing_page</a:t>
                      </a:r>
                      <a:endParaRPr sz="1000" dirty="0">
                        <a:latin typeface="Arial" panose="020B0604020202020204" pitchFamily="34" charset="0"/>
                        <a:cs typeface="Arial" panose="020B0604020202020204" pitchFamily="34" charset="0"/>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2 – </a:t>
                      </a:r>
                      <a:r>
                        <a:rPr lang="en-US" sz="1000" dirty="0" err="1">
                          <a:latin typeface="Arial" panose="020B0604020202020204" pitchFamily="34" charset="0"/>
                          <a:cs typeface="Arial" panose="020B0604020202020204" pitchFamily="34" charset="0"/>
                        </a:rPr>
                        <a:t>shopping_cart</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2"/>
                  </a:ext>
                </a:extLst>
              </a:tr>
              <a:tr h="439075">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3 – checkout</a:t>
                      </a:r>
                    </a:p>
                  </a:txBody>
                  <a:tcPr marL="91425" marR="91425" marT="91425" marB="91425"/>
                </a:tc>
                <a:extLst>
                  <a:ext uri="{0D108BD9-81ED-4DB2-BD59-A6C34878D82A}">
                    <a16:rowId xmlns:a16="http://schemas.microsoft.com/office/drawing/2014/main" val="10003"/>
                  </a:ext>
                </a:extLst>
              </a:tr>
              <a:tr h="439075">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4 - purchase</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17250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a:t>
            </a:r>
            <a:r>
              <a:rPr lang="en-US" sz="4800" dirty="0">
                <a:solidFill>
                  <a:schemeClr val="lt1"/>
                </a:solidFill>
                <a:latin typeface="Roboto Black"/>
                <a:ea typeface="Roboto Black"/>
                <a:cs typeface="Roboto Black"/>
                <a:sym typeface="Roboto Black"/>
              </a:rPr>
              <a:t>What is the user journey?</a:t>
            </a:r>
            <a:endParaRPr dirty="0"/>
          </a:p>
        </p:txBody>
      </p:sp>
    </p:spTree>
    <p:extLst>
      <p:ext uri="{BB962C8B-B14F-4D97-AF65-F5344CB8AC3E}">
        <p14:creationId xmlns:p14="http://schemas.microsoft.com/office/powerpoint/2010/main" val="3593354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a:t>
            </a:r>
            <a:r>
              <a:rPr lang="en-US" sz="2400" b="1" dirty="0">
                <a:solidFill>
                  <a:srgbClr val="295269"/>
                </a:solidFill>
                <a:latin typeface="Roboto"/>
                <a:ea typeface="Roboto"/>
                <a:cs typeface="Roboto"/>
                <a:sym typeface="Roboto"/>
              </a:rPr>
              <a:t>What is the user journey?</a:t>
            </a:r>
            <a:endParaRPr sz="2400" b="1" dirty="0">
              <a:solidFill>
                <a:srgbClr val="295269"/>
              </a:solidFill>
              <a:latin typeface="Roboto"/>
              <a:ea typeface="Roboto"/>
              <a:cs typeface="Roboto"/>
              <a:sym typeface="Roboto"/>
            </a:endParaRPr>
          </a:p>
        </p:txBody>
      </p:sp>
      <p:sp>
        <p:nvSpPr>
          <p:cNvPr id="331" name="Shape 331"/>
          <p:cNvSpPr txBox="1"/>
          <p:nvPr/>
        </p:nvSpPr>
        <p:spPr>
          <a:xfrm>
            <a:off x="177975" y="1201325"/>
            <a:ext cx="2613056"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Clr>
                <a:schemeClr val="dk1"/>
              </a:buClr>
              <a:buSzPts val="1100"/>
            </a:pPr>
            <a:r>
              <a:rPr lang="en-US" sz="1200" i="1" dirty="0">
                <a:latin typeface="Roboto"/>
                <a:ea typeface="Roboto"/>
                <a:cs typeface="Roboto"/>
                <a:sym typeface="Roboto"/>
              </a:rPr>
              <a:t>Q: How many first touches is each campaign responsible for?</a:t>
            </a:r>
          </a:p>
          <a:p>
            <a:pPr marL="457200" lvl="0" indent="-304800">
              <a:lnSpc>
                <a:spcPct val="115000"/>
              </a:lnSpc>
              <a:buSzPts val="1200"/>
              <a:buFont typeface="Roboto"/>
              <a:buChar char="●"/>
            </a:pPr>
            <a:r>
              <a:rPr lang="en-US" sz="1200" dirty="0">
                <a:latin typeface="Roboto"/>
                <a:ea typeface="Roboto"/>
                <a:cs typeface="Roboto"/>
                <a:sym typeface="Roboto"/>
              </a:rPr>
              <a:t>Illustrated in middle table</a:t>
            </a:r>
          </a:p>
          <a:p>
            <a:pPr marL="457200" lvl="0" indent="-304800">
              <a:lnSpc>
                <a:spcPct val="115000"/>
              </a:lnSpc>
              <a:buSzPts val="1200"/>
              <a:buFont typeface="Roboto"/>
              <a:buChar char="●"/>
            </a:pPr>
            <a:endParaRPr lang="en-US" sz="1200" dirty="0">
              <a:latin typeface="Roboto"/>
              <a:ea typeface="Roboto"/>
              <a:cs typeface="Roboto"/>
              <a:sym typeface="Roboto"/>
            </a:endParaRPr>
          </a:p>
          <a:p>
            <a:pPr lvl="0">
              <a:lnSpc>
                <a:spcPct val="115000"/>
              </a:lnSpc>
              <a:buClr>
                <a:schemeClr val="dk1"/>
              </a:buClr>
              <a:buSzPts val="1100"/>
            </a:pPr>
            <a:r>
              <a:rPr lang="en-US" sz="1200" i="1" dirty="0">
                <a:latin typeface="Roboto"/>
                <a:ea typeface="Roboto"/>
                <a:cs typeface="Roboto"/>
                <a:sym typeface="Roboto"/>
              </a:rPr>
              <a:t>Q: How many last touches is each campaign responsible for?</a:t>
            </a:r>
          </a:p>
          <a:p>
            <a:pPr marL="457200" lvl="0" indent="-304800">
              <a:lnSpc>
                <a:spcPct val="115000"/>
              </a:lnSpc>
              <a:buSzPts val="1200"/>
              <a:buFont typeface="Roboto"/>
              <a:buChar char="●"/>
            </a:pPr>
            <a:r>
              <a:rPr lang="en-US" sz="1200" dirty="0">
                <a:latin typeface="Roboto"/>
                <a:ea typeface="Roboto"/>
                <a:cs typeface="Roboto"/>
                <a:sym typeface="Roboto"/>
              </a:rPr>
              <a:t>Illustrated in far-right table</a:t>
            </a:r>
          </a:p>
          <a:p>
            <a:pPr marL="457200" lvl="0" indent="-304800">
              <a:lnSpc>
                <a:spcPct val="115000"/>
              </a:lnSpc>
              <a:buSzPts val="1200"/>
              <a:buFont typeface="Roboto"/>
              <a:buChar char="●"/>
            </a:pPr>
            <a:endParaRPr lang="en-US" sz="1200" dirty="0">
              <a:latin typeface="Roboto"/>
              <a:ea typeface="Roboto"/>
              <a:cs typeface="Roboto"/>
              <a:sym typeface="Roboto"/>
            </a:endParaRPr>
          </a:p>
          <a:p>
            <a:pPr lvl="0">
              <a:lnSpc>
                <a:spcPct val="115000"/>
              </a:lnSpc>
              <a:buClr>
                <a:schemeClr val="dk1"/>
              </a:buClr>
              <a:buSzPts val="1100"/>
            </a:pPr>
            <a:r>
              <a:rPr lang="en-US" sz="1200" i="1" dirty="0">
                <a:latin typeface="Roboto"/>
                <a:ea typeface="Roboto"/>
                <a:cs typeface="Roboto"/>
                <a:sym typeface="Roboto"/>
              </a:rPr>
              <a:t>Q: How many visitors make a purchase?</a:t>
            </a:r>
          </a:p>
          <a:p>
            <a:pPr marL="457200" lvl="0" indent="-304800">
              <a:lnSpc>
                <a:spcPct val="115000"/>
              </a:lnSpc>
              <a:buSzPts val="1200"/>
              <a:buFont typeface="Roboto"/>
              <a:buChar char="●"/>
            </a:pPr>
            <a:r>
              <a:rPr lang="en-US" sz="1200" dirty="0">
                <a:latin typeface="Roboto"/>
                <a:ea typeface="Roboto"/>
                <a:cs typeface="Roboto"/>
                <a:sym typeface="Roboto"/>
              </a:rPr>
              <a:t>361 unique visitors</a:t>
            </a:r>
          </a:p>
          <a:p>
            <a:pPr marL="457200" lvl="0" indent="-304800">
              <a:lnSpc>
                <a:spcPct val="115000"/>
              </a:lnSpc>
              <a:buSzPts val="1200"/>
              <a:buFont typeface="Roboto"/>
              <a:buChar char="●"/>
            </a:pPr>
            <a:endParaRPr lang="en-US" sz="1200" dirty="0">
              <a:latin typeface="Roboto"/>
              <a:ea typeface="Roboto"/>
              <a:cs typeface="Roboto"/>
              <a:sym typeface="Roboto"/>
            </a:endParaRPr>
          </a:p>
          <a:p>
            <a:pPr marL="457200" lvl="0" indent="-304800">
              <a:lnSpc>
                <a:spcPct val="115000"/>
              </a:lnSpc>
              <a:buSzPts val="1200"/>
              <a:buFont typeface="Roboto"/>
              <a:buChar char="●"/>
            </a:pPr>
            <a:endParaRPr lang="en-US" sz="1200" dirty="0">
              <a:latin typeface="Roboto"/>
              <a:ea typeface="Roboto"/>
              <a:cs typeface="Roboto"/>
              <a:sym typeface="Roboto"/>
            </a:endParaRPr>
          </a:p>
          <a:p>
            <a:pPr marL="457200" lvl="0" indent="-304800">
              <a:lnSpc>
                <a:spcPct val="115000"/>
              </a:lnSpc>
              <a:buSzPts val="1200"/>
              <a:buFont typeface="Roboto"/>
              <a:buChar char="●"/>
            </a:pPr>
            <a:endParaRPr lang="en-US" sz="1200" dirty="0">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1529984575"/>
              </p:ext>
            </p:extLst>
          </p:nvPr>
        </p:nvGraphicFramePr>
        <p:xfrm>
          <a:off x="2924522" y="1201263"/>
          <a:ext cx="2862227" cy="1676250"/>
        </p:xfrm>
        <a:graphic>
          <a:graphicData uri="http://schemas.openxmlformats.org/drawingml/2006/table">
            <a:tbl>
              <a:tblPr>
                <a:noFill/>
                <a:tableStyleId>{8628B589-4659-4227-9C68-565DD4A46BFE}</a:tableStyleId>
              </a:tblPr>
              <a:tblGrid>
                <a:gridCol w="2162123">
                  <a:extLst>
                    <a:ext uri="{9D8B030D-6E8A-4147-A177-3AD203B41FA5}">
                      <a16:colId xmlns:a16="http://schemas.microsoft.com/office/drawing/2014/main" val="20000"/>
                    </a:ext>
                  </a:extLst>
                </a:gridCol>
                <a:gridCol w="700104">
                  <a:extLst>
                    <a:ext uri="{9D8B030D-6E8A-4147-A177-3AD203B41FA5}">
                      <a16:colId xmlns:a16="http://schemas.microsoft.com/office/drawing/2014/main" val="2902435508"/>
                    </a:ext>
                  </a:extLst>
                </a:gridCol>
              </a:tblGrid>
              <a:tr h="233634">
                <a:tc>
                  <a:txBody>
                    <a:bodyPr/>
                    <a:lstStyle/>
                    <a:p>
                      <a:pPr marL="0" lvl="0" indent="0" rtl="0">
                        <a:spcBef>
                          <a:spcPts val="0"/>
                        </a:spcBef>
                        <a:spcAft>
                          <a:spcPts val="0"/>
                        </a:spcAft>
                        <a:buNone/>
                      </a:pPr>
                      <a:r>
                        <a:rPr lang="en-US" sz="1000" b="1" dirty="0" err="1">
                          <a:solidFill>
                            <a:srgbClr val="FFFFFF"/>
                          </a:solidFill>
                        </a:rPr>
                        <a:t>ft_attr.utm_campaign</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Count(*)</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233634">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interview-with-cool-</a:t>
                      </a:r>
                      <a:r>
                        <a:rPr lang="en-US" sz="1000" dirty="0" err="1">
                          <a:latin typeface="Arial" panose="020B0604020202020204" pitchFamily="34" charset="0"/>
                          <a:cs typeface="Arial" panose="020B0604020202020204" pitchFamily="34" charset="0"/>
                        </a:rPr>
                        <a:t>tshirts</a:t>
                      </a:r>
                      <a:r>
                        <a:rPr lang="en-US" sz="1000" dirty="0">
                          <a:latin typeface="Arial" panose="020B0604020202020204" pitchFamily="34" charset="0"/>
                          <a:cs typeface="Arial" panose="020B0604020202020204" pitchFamily="34" charset="0"/>
                        </a:rPr>
                        <a:t>-founder</a:t>
                      </a:r>
                      <a:endParaRPr sz="1000" dirty="0">
                        <a:latin typeface="Arial" panose="020B0604020202020204" pitchFamily="34" charset="0"/>
                        <a:cs typeface="Arial" panose="020B0604020202020204" pitchFamily="34" charset="0"/>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622</a:t>
                      </a:r>
                      <a:endParaRPr sz="1000" dirty="0">
                        <a:latin typeface="Arial" panose="020B0604020202020204" pitchFamily="34" charset="0"/>
                        <a:cs typeface="Arial" panose="020B0604020202020204" pitchFamily="34" charset="0"/>
                      </a:endParaRPr>
                    </a:p>
                  </a:txBody>
                  <a:tcPr marL="91425" marR="91425" marT="91425" marB="91425">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233634">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getting-to-know-cool-</a:t>
                      </a:r>
                      <a:r>
                        <a:rPr lang="en-US" sz="1000" dirty="0" err="1">
                          <a:latin typeface="Arial" panose="020B0604020202020204" pitchFamily="34" charset="0"/>
                          <a:cs typeface="Arial" panose="020B0604020202020204" pitchFamily="34" charset="0"/>
                        </a:rPr>
                        <a:t>tshirts</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612</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2"/>
                  </a:ext>
                </a:extLst>
              </a:tr>
              <a:tr h="233634">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ten-crazy-cool-</a:t>
                      </a:r>
                      <a:r>
                        <a:rPr lang="en-US" sz="1000" dirty="0" err="1">
                          <a:latin typeface="Arial" panose="020B0604020202020204" pitchFamily="34" charset="0"/>
                          <a:cs typeface="Arial" panose="020B0604020202020204" pitchFamily="34" charset="0"/>
                        </a:rPr>
                        <a:t>tshirts</a:t>
                      </a:r>
                      <a:r>
                        <a:rPr lang="en-US" sz="1000" dirty="0">
                          <a:latin typeface="Arial" panose="020B0604020202020204" pitchFamily="34" charset="0"/>
                          <a:cs typeface="Arial" panose="020B0604020202020204" pitchFamily="34" charset="0"/>
                        </a:rPr>
                        <a:t>-facts</a:t>
                      </a: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576</a:t>
                      </a:r>
                    </a:p>
                  </a:txBody>
                  <a:tcPr marL="91425" marR="91425" marT="91425" marB="91425"/>
                </a:tc>
                <a:extLst>
                  <a:ext uri="{0D108BD9-81ED-4DB2-BD59-A6C34878D82A}">
                    <a16:rowId xmlns:a16="http://schemas.microsoft.com/office/drawing/2014/main" val="10003"/>
                  </a:ext>
                </a:extLst>
              </a:tr>
              <a:tr h="233634">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cool-</a:t>
                      </a:r>
                      <a:r>
                        <a:rPr lang="en-US" sz="1000" dirty="0" err="1">
                          <a:latin typeface="Arial" panose="020B0604020202020204" pitchFamily="34" charset="0"/>
                          <a:cs typeface="Arial" panose="020B0604020202020204" pitchFamily="34" charset="0"/>
                        </a:rPr>
                        <a:t>tshirts</a:t>
                      </a:r>
                      <a:r>
                        <a:rPr lang="en-US" sz="1000" dirty="0">
                          <a:latin typeface="Arial" panose="020B0604020202020204" pitchFamily="34" charset="0"/>
                          <a:cs typeface="Arial" panose="020B0604020202020204" pitchFamily="34" charset="0"/>
                        </a:rPr>
                        <a:t>-search</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169</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4"/>
                  </a:ext>
                </a:extLst>
              </a:tr>
            </a:tbl>
          </a:graphicData>
        </a:graphic>
      </p:graphicFrame>
      <p:graphicFrame>
        <p:nvGraphicFramePr>
          <p:cNvPr id="6" name="Shape 332">
            <a:extLst>
              <a:ext uri="{FF2B5EF4-FFF2-40B4-BE49-F238E27FC236}">
                <a16:creationId xmlns:a16="http://schemas.microsoft.com/office/drawing/2014/main" id="{6C47B512-19BB-4826-9DCE-DDE240CF5C54}"/>
              </a:ext>
            </a:extLst>
          </p:cNvPr>
          <p:cNvGraphicFramePr/>
          <p:nvPr>
            <p:extLst>
              <p:ext uri="{D42A27DB-BD31-4B8C-83A1-F6EECF244321}">
                <p14:modId xmlns:p14="http://schemas.microsoft.com/office/powerpoint/2010/main" val="4200611959"/>
              </p:ext>
            </p:extLst>
          </p:nvPr>
        </p:nvGraphicFramePr>
        <p:xfrm>
          <a:off x="5920240" y="1201263"/>
          <a:ext cx="2862228" cy="3017250"/>
        </p:xfrm>
        <a:graphic>
          <a:graphicData uri="http://schemas.openxmlformats.org/drawingml/2006/table">
            <a:tbl>
              <a:tblPr>
                <a:noFill/>
                <a:tableStyleId>{8628B589-4659-4227-9C68-565DD4A46BFE}</a:tableStyleId>
              </a:tblPr>
              <a:tblGrid>
                <a:gridCol w="2162124">
                  <a:extLst>
                    <a:ext uri="{9D8B030D-6E8A-4147-A177-3AD203B41FA5}">
                      <a16:colId xmlns:a16="http://schemas.microsoft.com/office/drawing/2014/main" val="20000"/>
                    </a:ext>
                  </a:extLst>
                </a:gridCol>
                <a:gridCol w="700104">
                  <a:extLst>
                    <a:ext uri="{9D8B030D-6E8A-4147-A177-3AD203B41FA5}">
                      <a16:colId xmlns:a16="http://schemas.microsoft.com/office/drawing/2014/main" val="2902435508"/>
                    </a:ext>
                  </a:extLst>
                </a:gridCol>
              </a:tblGrid>
              <a:tr h="233634">
                <a:tc>
                  <a:txBody>
                    <a:bodyPr/>
                    <a:lstStyle/>
                    <a:p>
                      <a:pPr marL="0" lvl="0" indent="0" rtl="0">
                        <a:spcBef>
                          <a:spcPts val="0"/>
                        </a:spcBef>
                        <a:spcAft>
                          <a:spcPts val="0"/>
                        </a:spcAft>
                        <a:buNone/>
                      </a:pPr>
                      <a:r>
                        <a:rPr lang="en-US" sz="1000" b="1" dirty="0" err="1">
                          <a:solidFill>
                            <a:srgbClr val="FFFFFF"/>
                          </a:solidFill>
                        </a:rPr>
                        <a:t>lt_attr.utm_campaign</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Count(*)</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233634">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interview-with-cool-</a:t>
                      </a:r>
                      <a:r>
                        <a:rPr lang="en-US" sz="1000" dirty="0" err="1">
                          <a:latin typeface="Arial" panose="020B0604020202020204" pitchFamily="34" charset="0"/>
                          <a:cs typeface="Arial" panose="020B0604020202020204" pitchFamily="34" charset="0"/>
                        </a:rPr>
                        <a:t>tshirts</a:t>
                      </a:r>
                      <a:r>
                        <a:rPr lang="en-US" sz="1000" dirty="0">
                          <a:latin typeface="Arial" panose="020B0604020202020204" pitchFamily="34" charset="0"/>
                          <a:cs typeface="Arial" panose="020B0604020202020204" pitchFamily="34" charset="0"/>
                        </a:rPr>
                        <a:t>-founder</a:t>
                      </a:r>
                      <a:endParaRPr sz="1000" dirty="0">
                        <a:latin typeface="Arial" panose="020B0604020202020204" pitchFamily="34" charset="0"/>
                        <a:cs typeface="Arial" panose="020B0604020202020204" pitchFamily="34" charset="0"/>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184</a:t>
                      </a:r>
                      <a:endParaRPr sz="1000" dirty="0">
                        <a:latin typeface="Arial" panose="020B0604020202020204" pitchFamily="34" charset="0"/>
                        <a:cs typeface="Arial" panose="020B0604020202020204" pitchFamily="34" charset="0"/>
                      </a:endParaRPr>
                    </a:p>
                  </a:txBody>
                  <a:tcPr marL="91425" marR="91425" marT="91425" marB="91425">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233634">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getting-to-know-cool-</a:t>
                      </a:r>
                      <a:r>
                        <a:rPr lang="en-US" sz="1000" dirty="0" err="1">
                          <a:latin typeface="Arial" panose="020B0604020202020204" pitchFamily="34" charset="0"/>
                          <a:cs typeface="Arial" panose="020B0604020202020204" pitchFamily="34" charset="0"/>
                        </a:rPr>
                        <a:t>tshirts</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232</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2"/>
                  </a:ext>
                </a:extLst>
              </a:tr>
              <a:tr h="233634">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cool-</a:t>
                      </a:r>
                      <a:r>
                        <a:rPr lang="en-US" sz="1000" dirty="0" err="1">
                          <a:latin typeface="Arial" panose="020B0604020202020204" pitchFamily="34" charset="0"/>
                          <a:cs typeface="Arial" panose="020B0604020202020204" pitchFamily="34" charset="0"/>
                        </a:rPr>
                        <a:t>tshirts</a:t>
                      </a:r>
                      <a:r>
                        <a:rPr lang="en-US" sz="1000" dirty="0">
                          <a:latin typeface="Arial" panose="020B0604020202020204" pitchFamily="34" charset="0"/>
                          <a:cs typeface="Arial" panose="020B0604020202020204" pitchFamily="34" charset="0"/>
                        </a:rPr>
                        <a:t>-search</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60</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4"/>
                  </a:ext>
                </a:extLst>
              </a:tr>
              <a:tr h="233634">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weekly-newsletter</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447</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36132805"/>
                  </a:ext>
                </a:extLst>
              </a:tr>
              <a:tr h="233634">
                <a:tc>
                  <a:txBody>
                    <a:bodyPr/>
                    <a:lstStyle/>
                    <a:p>
                      <a:pPr marL="0" lvl="0" indent="0" rtl="0">
                        <a:spcBef>
                          <a:spcPts val="0"/>
                        </a:spcBef>
                        <a:spcAft>
                          <a:spcPts val="0"/>
                        </a:spcAft>
                        <a:buNone/>
                      </a:pPr>
                      <a:r>
                        <a:rPr lang="en-US" sz="1000" dirty="0" err="1">
                          <a:latin typeface="Arial" panose="020B0604020202020204" pitchFamily="34" charset="0"/>
                          <a:cs typeface="Arial" panose="020B0604020202020204" pitchFamily="34" charset="0"/>
                        </a:rPr>
                        <a:t>retargetting</a:t>
                      </a:r>
                      <a:r>
                        <a:rPr lang="en-US" sz="1000" dirty="0">
                          <a:latin typeface="Arial" panose="020B0604020202020204" pitchFamily="34" charset="0"/>
                          <a:cs typeface="Arial" panose="020B0604020202020204" pitchFamily="34" charset="0"/>
                        </a:rPr>
                        <a:t>-ad</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443</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609757967"/>
                  </a:ext>
                </a:extLst>
              </a:tr>
              <a:tr h="233634">
                <a:tc>
                  <a:txBody>
                    <a:bodyPr/>
                    <a:lstStyle/>
                    <a:p>
                      <a:pPr marL="0" lvl="0" indent="0" rtl="0">
                        <a:spcBef>
                          <a:spcPts val="0"/>
                        </a:spcBef>
                        <a:spcAft>
                          <a:spcPts val="0"/>
                        </a:spcAft>
                        <a:buNone/>
                      </a:pPr>
                      <a:r>
                        <a:rPr lang="en-US" sz="1000" dirty="0" err="1">
                          <a:latin typeface="Arial" panose="020B0604020202020204" pitchFamily="34" charset="0"/>
                          <a:cs typeface="Arial" panose="020B0604020202020204" pitchFamily="34" charset="0"/>
                        </a:rPr>
                        <a:t>retargetting</a:t>
                      </a:r>
                      <a:r>
                        <a:rPr lang="en-US" sz="1000" dirty="0">
                          <a:latin typeface="Arial" panose="020B0604020202020204" pitchFamily="34" charset="0"/>
                          <a:cs typeface="Arial" panose="020B0604020202020204" pitchFamily="34" charset="0"/>
                        </a:rPr>
                        <a:t>-campaign</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245</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458372356"/>
                  </a:ext>
                </a:extLst>
              </a:tr>
              <a:tr h="233634">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ten-crazy-cool-</a:t>
                      </a:r>
                      <a:r>
                        <a:rPr lang="en-US" sz="1000" dirty="0" err="1">
                          <a:latin typeface="Arial" panose="020B0604020202020204" pitchFamily="34" charset="0"/>
                          <a:cs typeface="Arial" panose="020B0604020202020204" pitchFamily="34" charset="0"/>
                        </a:rPr>
                        <a:t>tshirts</a:t>
                      </a:r>
                      <a:r>
                        <a:rPr lang="en-US" sz="1000" dirty="0">
                          <a:latin typeface="Arial" panose="020B0604020202020204" pitchFamily="34" charset="0"/>
                          <a:cs typeface="Arial" panose="020B0604020202020204" pitchFamily="34" charset="0"/>
                        </a:rPr>
                        <a:t>-facts</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190</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2952371002"/>
                  </a:ext>
                </a:extLst>
              </a:tr>
              <a:tr h="233634">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paid-search</a:t>
                      </a:r>
                      <a:endParaRPr sz="1000" dirty="0">
                        <a:latin typeface="Arial" panose="020B0604020202020204" pitchFamily="34" charset="0"/>
                        <a:cs typeface="Arial" panose="020B0604020202020204" pitchFamily="34" charset="0"/>
                      </a:endParaRPr>
                    </a:p>
                  </a:txBody>
                  <a:tcPr marL="91425" marR="91425" marT="91425" marB="91425"/>
                </a:tc>
                <a:tc>
                  <a:txBody>
                    <a:bodyPr/>
                    <a:lstStyle/>
                    <a:p>
                      <a:pPr marL="0" lvl="0" indent="0" rtl="0">
                        <a:spcBef>
                          <a:spcPts val="0"/>
                        </a:spcBef>
                        <a:spcAft>
                          <a:spcPts val="0"/>
                        </a:spcAft>
                        <a:buNone/>
                      </a:pPr>
                      <a:r>
                        <a:rPr lang="en-US" sz="1000" dirty="0">
                          <a:latin typeface="Arial" panose="020B0604020202020204" pitchFamily="34" charset="0"/>
                          <a:cs typeface="Arial" panose="020B0604020202020204" pitchFamily="34" charset="0"/>
                        </a:rPr>
                        <a:t>178</a:t>
                      </a:r>
                      <a:endParaRPr sz="1000"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422461654"/>
                  </a:ext>
                </a:extLst>
              </a:tr>
            </a:tbl>
          </a:graphicData>
        </a:graphic>
      </p:graphicFrame>
    </p:spTree>
    <p:extLst>
      <p:ext uri="{BB962C8B-B14F-4D97-AF65-F5344CB8AC3E}">
        <p14:creationId xmlns:p14="http://schemas.microsoft.com/office/powerpoint/2010/main" val="2307468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b="1" dirty="0">
                <a:solidFill>
                  <a:srgbClr val="295269"/>
                </a:solidFill>
                <a:latin typeface="Roboto"/>
                <a:ea typeface="Roboto"/>
                <a:cs typeface="Roboto"/>
                <a:sym typeface="Roboto"/>
              </a:rPr>
              <a:t>2.2 What is the user journey?</a:t>
            </a: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lnSpc>
                <a:spcPct val="115000"/>
              </a:lnSpc>
              <a:buSzPts val="1200"/>
            </a:pPr>
            <a:r>
              <a:rPr lang="en-US" sz="1200" i="1" dirty="0">
                <a:latin typeface="Roboto"/>
                <a:ea typeface="Roboto"/>
                <a:cs typeface="Roboto"/>
                <a:sym typeface="Roboto"/>
              </a:rPr>
              <a:t>Q: How many last touches on the purchase page is each campaign responsible for?</a:t>
            </a:r>
          </a:p>
          <a:p>
            <a:pPr marL="171450" lvl="0" indent="-190500" rtl="0">
              <a:lnSpc>
                <a:spcPct val="115000"/>
              </a:lnSpc>
              <a:spcBef>
                <a:spcPts val="0"/>
              </a:spcBef>
              <a:spcAft>
                <a:spcPts val="0"/>
              </a:spcAft>
              <a:buSzPts val="1200"/>
              <a:buChar char="●"/>
            </a:pPr>
            <a:r>
              <a:rPr lang="en-US" sz="1200" dirty="0">
                <a:latin typeface="Roboto"/>
                <a:ea typeface="Roboto"/>
                <a:cs typeface="Roboto"/>
                <a:sym typeface="Roboto"/>
              </a:rPr>
              <a:t>Illustrated in table to the right</a:t>
            </a:r>
          </a:p>
          <a:p>
            <a:pPr lvl="0" rtl="0">
              <a:lnSpc>
                <a:spcPct val="115000"/>
              </a:lnSpc>
              <a:spcBef>
                <a:spcPts val="0"/>
              </a:spcBef>
              <a:spcAft>
                <a:spcPts val="0"/>
              </a:spcAft>
              <a:buSzPts val="1200"/>
            </a:pPr>
            <a:endParaRPr lang="en" sz="1200" dirty="0">
              <a:latin typeface="Roboto"/>
              <a:ea typeface="Roboto"/>
              <a:cs typeface="Roboto"/>
              <a:sym typeface="Roboto"/>
            </a:endParaRPr>
          </a:p>
          <a:p>
            <a:pPr>
              <a:lnSpc>
                <a:spcPct val="115000"/>
              </a:lnSpc>
              <a:buSzPts val="1200"/>
            </a:pPr>
            <a:r>
              <a:rPr lang="en-US" sz="1200" i="1" dirty="0">
                <a:latin typeface="Roboto"/>
                <a:ea typeface="Roboto"/>
                <a:cs typeface="Roboto"/>
                <a:sym typeface="Roboto"/>
              </a:rPr>
              <a:t>Q: What is the typical user journey</a:t>
            </a:r>
          </a:p>
          <a:p>
            <a:pPr marL="171450" lvl="0" indent="-190500">
              <a:lnSpc>
                <a:spcPct val="115000"/>
              </a:lnSpc>
              <a:buSzPts val="1200"/>
              <a:buChar char="●"/>
            </a:pPr>
            <a:r>
              <a:rPr lang="en-US" sz="1200" dirty="0">
                <a:latin typeface="Roboto"/>
                <a:ea typeface="Roboto"/>
                <a:cs typeface="Roboto"/>
                <a:sym typeface="Roboto"/>
              </a:rPr>
              <a:t>The typical user journey is to find </a:t>
            </a:r>
            <a:r>
              <a:rPr lang="en-US" sz="1200" dirty="0" err="1">
                <a:latin typeface="Roboto"/>
                <a:ea typeface="Roboto"/>
                <a:cs typeface="Roboto"/>
                <a:sym typeface="Roboto"/>
              </a:rPr>
              <a:t>CoolTShirts</a:t>
            </a:r>
            <a:r>
              <a:rPr lang="en-US" sz="1200" dirty="0">
                <a:latin typeface="Roboto"/>
                <a:ea typeface="Roboto"/>
                <a:cs typeface="Roboto"/>
                <a:sym typeface="Roboto"/>
              </a:rPr>
              <a:t> through the “interview-with-cool-</a:t>
            </a:r>
            <a:r>
              <a:rPr lang="en-US" sz="1200" dirty="0" err="1">
                <a:latin typeface="Roboto"/>
                <a:ea typeface="Roboto"/>
                <a:cs typeface="Roboto"/>
                <a:sym typeface="Roboto"/>
              </a:rPr>
              <a:t>tshirts</a:t>
            </a:r>
            <a:r>
              <a:rPr lang="en-US" sz="1200" dirty="0">
                <a:latin typeface="Roboto"/>
                <a:ea typeface="Roboto"/>
                <a:cs typeface="Roboto"/>
                <a:sym typeface="Roboto"/>
              </a:rPr>
              <a:t>-founder” campaign / “medium” source, and to have their last visit to the website (for both the visitor pool as a whole and those visitors </a:t>
            </a:r>
            <a:r>
              <a:rPr lang="en-US" sz="1200">
                <a:latin typeface="Roboto"/>
                <a:ea typeface="Roboto"/>
                <a:cs typeface="Roboto"/>
                <a:sym typeface="Roboto"/>
              </a:rPr>
              <a:t>who purchased) come </a:t>
            </a:r>
            <a:r>
              <a:rPr lang="en-US" sz="1200" dirty="0">
                <a:latin typeface="Roboto"/>
                <a:ea typeface="Roboto"/>
                <a:cs typeface="Roboto"/>
                <a:sym typeface="Roboto"/>
              </a:rPr>
              <a:t>through the “weekly newsletter” campaign / “email” source.</a:t>
            </a:r>
          </a:p>
          <a:p>
            <a:pPr marL="171450" lvl="0" indent="-190500">
              <a:lnSpc>
                <a:spcPct val="115000"/>
              </a:lnSpc>
              <a:buSzPts val="1200"/>
              <a:buChar char="●"/>
            </a:pPr>
            <a:r>
              <a:rPr lang="en-US" sz="1200" dirty="0">
                <a:latin typeface="Roboto"/>
                <a:ea typeface="Roboto"/>
                <a:cs typeface="Roboto"/>
                <a:sym typeface="Roboto"/>
              </a:rPr>
              <a:t>Campaigns “interview-with-cool-</a:t>
            </a:r>
            <a:r>
              <a:rPr lang="en-US" sz="1200" dirty="0" err="1">
                <a:latin typeface="Roboto"/>
                <a:ea typeface="Roboto"/>
                <a:cs typeface="Roboto"/>
                <a:sym typeface="Roboto"/>
              </a:rPr>
              <a:t>tshirts</a:t>
            </a:r>
            <a:r>
              <a:rPr lang="en-US" sz="1200" dirty="0">
                <a:latin typeface="Roboto"/>
                <a:ea typeface="Roboto"/>
                <a:cs typeface="Roboto"/>
                <a:sym typeface="Roboto"/>
              </a:rPr>
              <a:t>-founder”, “ten-crazy-cool-</a:t>
            </a:r>
            <a:r>
              <a:rPr lang="en-US" sz="1200" dirty="0" err="1">
                <a:latin typeface="Roboto"/>
                <a:ea typeface="Roboto"/>
                <a:cs typeface="Roboto"/>
                <a:sym typeface="Roboto"/>
              </a:rPr>
              <a:t>tshirts</a:t>
            </a:r>
            <a:r>
              <a:rPr lang="en-US" sz="1200" dirty="0">
                <a:latin typeface="Roboto"/>
                <a:ea typeface="Roboto"/>
                <a:cs typeface="Roboto"/>
                <a:sym typeface="Roboto"/>
              </a:rPr>
              <a:t>-facts”, “getting-to-know-cool-</a:t>
            </a:r>
            <a:r>
              <a:rPr lang="en-US" sz="1200" dirty="0" err="1">
                <a:latin typeface="Roboto"/>
                <a:ea typeface="Roboto"/>
                <a:cs typeface="Roboto"/>
                <a:sym typeface="Roboto"/>
              </a:rPr>
              <a:t>tshirts</a:t>
            </a:r>
            <a:r>
              <a:rPr lang="en-US" sz="1200" dirty="0">
                <a:latin typeface="Roboto"/>
                <a:ea typeface="Roboto"/>
                <a:cs typeface="Roboto"/>
                <a:sym typeface="Roboto"/>
              </a:rPr>
              <a:t>”, and “cool-</a:t>
            </a:r>
            <a:r>
              <a:rPr lang="en-US" sz="1200" dirty="0" err="1">
                <a:latin typeface="Roboto"/>
                <a:ea typeface="Roboto"/>
                <a:cs typeface="Roboto"/>
                <a:sym typeface="Roboto"/>
              </a:rPr>
              <a:t>tshirts</a:t>
            </a:r>
            <a:r>
              <a:rPr lang="en-US" sz="1200" dirty="0">
                <a:latin typeface="Roboto"/>
                <a:ea typeface="Roboto"/>
                <a:cs typeface="Roboto"/>
                <a:sym typeface="Roboto"/>
              </a:rPr>
              <a:t>-search” are the only ones to contribute to first touches.</a:t>
            </a:r>
          </a:p>
          <a:p>
            <a:pPr marL="171450" lvl="0" indent="-190500">
              <a:lnSpc>
                <a:spcPct val="115000"/>
              </a:lnSpc>
              <a:buSzPts val="1200"/>
              <a:buChar char="●"/>
            </a:pPr>
            <a:r>
              <a:rPr lang="en-US" sz="1200" dirty="0">
                <a:latin typeface="Roboto"/>
                <a:ea typeface="Roboto"/>
                <a:cs typeface="Roboto"/>
                <a:sym typeface="Roboto"/>
              </a:rPr>
              <a:t>Interestingly, the campaigns that exclusively contribute to last touches are not necessarily the most successful in driving that metric, with the “getting-to-know-cool-</a:t>
            </a:r>
            <a:r>
              <a:rPr lang="en-US" sz="1200" dirty="0" err="1">
                <a:latin typeface="Roboto"/>
                <a:ea typeface="Roboto"/>
                <a:cs typeface="Roboto"/>
                <a:sym typeface="Roboto"/>
              </a:rPr>
              <a:t>tshirts</a:t>
            </a:r>
            <a:r>
              <a:rPr lang="en-US" sz="1200" dirty="0">
                <a:latin typeface="Roboto"/>
                <a:ea typeface="Roboto"/>
                <a:cs typeface="Roboto"/>
                <a:sym typeface="Roboto"/>
              </a:rPr>
              <a:t>” campaign driving more last touches than “paid-search”.</a:t>
            </a:r>
          </a:p>
        </p:txBody>
      </p:sp>
      <p:graphicFrame>
        <p:nvGraphicFramePr>
          <p:cNvPr id="332" name="Shape 332"/>
          <p:cNvGraphicFramePr/>
          <p:nvPr>
            <p:extLst>
              <p:ext uri="{D42A27DB-BD31-4B8C-83A1-F6EECF244321}">
                <p14:modId xmlns:p14="http://schemas.microsoft.com/office/powerpoint/2010/main" val="779878175"/>
              </p:ext>
            </p:extLst>
          </p:nvPr>
        </p:nvGraphicFramePr>
        <p:xfrm>
          <a:off x="5275700" y="1201263"/>
          <a:ext cx="3492225" cy="3847850"/>
        </p:xfrm>
        <a:graphic>
          <a:graphicData uri="http://schemas.openxmlformats.org/drawingml/2006/table">
            <a:tbl>
              <a:tblPr>
                <a:noFill/>
                <a:tableStyleId>{8628B589-4659-4227-9C68-565DD4A46BFE}</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331050">
                <a:tc>
                  <a:txBody>
                    <a:bodyPr/>
                    <a:lstStyle/>
                    <a:p>
                      <a:pPr marL="0" lvl="0" indent="0" rtl="0">
                        <a:spcBef>
                          <a:spcPts val="0"/>
                        </a:spcBef>
                        <a:spcAft>
                          <a:spcPts val="0"/>
                        </a:spcAft>
                        <a:buNone/>
                      </a:pPr>
                      <a:r>
                        <a:rPr lang="en-US" sz="1000" b="1" dirty="0" err="1">
                          <a:solidFill>
                            <a:srgbClr val="FFFFFF"/>
                          </a:solidFill>
                        </a:rPr>
                        <a:t>lt_attr.utm_campaign</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COUNT(*)</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marL="0" lvl="0" indent="0" rtl="0">
                        <a:spcBef>
                          <a:spcPts val="0"/>
                        </a:spcBef>
                        <a:spcAft>
                          <a:spcPts val="0"/>
                        </a:spcAft>
                        <a:buNone/>
                      </a:pPr>
                      <a:r>
                        <a:rPr lang="en-US" sz="1000" dirty="0"/>
                        <a:t>weekly-newsletter</a:t>
                      </a:r>
                      <a:endParaRPr sz="10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000" dirty="0"/>
                        <a:t>115</a:t>
                      </a:r>
                      <a:endParaRPr sz="10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marL="0" lvl="0" indent="0" rtl="0">
                        <a:spcBef>
                          <a:spcPts val="0"/>
                        </a:spcBef>
                        <a:spcAft>
                          <a:spcPts val="0"/>
                        </a:spcAft>
                        <a:buNone/>
                      </a:pPr>
                      <a:r>
                        <a:rPr lang="en-US" sz="1000" dirty="0" err="1"/>
                        <a:t>retargetting</a:t>
                      </a:r>
                      <a:r>
                        <a:rPr lang="en-US" sz="1000" dirty="0"/>
                        <a:t>-ad</a:t>
                      </a:r>
                      <a:endParaRPr sz="1000" dirty="0"/>
                    </a:p>
                  </a:txBody>
                  <a:tcPr marL="91425" marR="91425" marT="91425" marB="91425"/>
                </a:tc>
                <a:tc>
                  <a:txBody>
                    <a:bodyPr/>
                    <a:lstStyle/>
                    <a:p>
                      <a:pPr marL="0" lvl="0" indent="0" rtl="0">
                        <a:spcBef>
                          <a:spcPts val="0"/>
                        </a:spcBef>
                        <a:spcAft>
                          <a:spcPts val="0"/>
                        </a:spcAft>
                        <a:buNone/>
                      </a:pPr>
                      <a:r>
                        <a:rPr lang="en-US" sz="1000" dirty="0"/>
                        <a:t>113</a:t>
                      </a:r>
                      <a:endParaRPr sz="1000" dirty="0"/>
                    </a:p>
                  </a:txBody>
                  <a:tcPr marL="91425" marR="91425" marT="91425" marB="91425"/>
                </a:tc>
                <a:extLst>
                  <a:ext uri="{0D108BD9-81ED-4DB2-BD59-A6C34878D82A}">
                    <a16:rowId xmlns:a16="http://schemas.microsoft.com/office/drawing/2014/main" val="10002"/>
                  </a:ext>
                </a:extLst>
              </a:tr>
              <a:tr h="439075">
                <a:tc>
                  <a:txBody>
                    <a:bodyPr/>
                    <a:lstStyle/>
                    <a:p>
                      <a:pPr marL="0" lvl="0" indent="0" rtl="0">
                        <a:spcBef>
                          <a:spcPts val="0"/>
                        </a:spcBef>
                        <a:spcAft>
                          <a:spcPts val="0"/>
                        </a:spcAft>
                        <a:buNone/>
                      </a:pPr>
                      <a:r>
                        <a:rPr lang="en-US" sz="1000" dirty="0" err="1"/>
                        <a:t>retargetting</a:t>
                      </a:r>
                      <a:r>
                        <a:rPr lang="en-US" sz="1000" dirty="0"/>
                        <a:t>-campaign</a:t>
                      </a:r>
                      <a:endParaRPr sz="1000" dirty="0"/>
                    </a:p>
                  </a:txBody>
                  <a:tcPr marL="91425" marR="91425" marT="91425" marB="91425"/>
                </a:tc>
                <a:tc>
                  <a:txBody>
                    <a:bodyPr/>
                    <a:lstStyle/>
                    <a:p>
                      <a:pPr marL="0" lvl="0" indent="0" rtl="0">
                        <a:spcBef>
                          <a:spcPts val="0"/>
                        </a:spcBef>
                        <a:spcAft>
                          <a:spcPts val="0"/>
                        </a:spcAft>
                        <a:buNone/>
                      </a:pPr>
                      <a:r>
                        <a:rPr lang="en-US" sz="1000" dirty="0"/>
                        <a:t>54</a:t>
                      </a:r>
                      <a:endParaRPr sz="1000" dirty="0"/>
                    </a:p>
                  </a:txBody>
                  <a:tcPr marL="91425" marR="91425" marT="91425" marB="91425"/>
                </a:tc>
                <a:extLst>
                  <a:ext uri="{0D108BD9-81ED-4DB2-BD59-A6C34878D82A}">
                    <a16:rowId xmlns:a16="http://schemas.microsoft.com/office/drawing/2014/main" val="10003"/>
                  </a:ext>
                </a:extLst>
              </a:tr>
              <a:tr h="439075">
                <a:tc>
                  <a:txBody>
                    <a:bodyPr/>
                    <a:lstStyle/>
                    <a:p>
                      <a:pPr marL="0" lvl="0" indent="0" rtl="0">
                        <a:spcBef>
                          <a:spcPts val="0"/>
                        </a:spcBef>
                        <a:spcAft>
                          <a:spcPts val="0"/>
                        </a:spcAft>
                        <a:buNone/>
                      </a:pPr>
                      <a:r>
                        <a:rPr lang="en-US" sz="1000" dirty="0"/>
                        <a:t>paid-search</a:t>
                      </a:r>
                      <a:endParaRPr sz="1000" dirty="0"/>
                    </a:p>
                  </a:txBody>
                  <a:tcPr marL="91425" marR="91425" marT="91425" marB="91425"/>
                </a:tc>
                <a:tc>
                  <a:txBody>
                    <a:bodyPr/>
                    <a:lstStyle/>
                    <a:p>
                      <a:pPr marL="0" lvl="0" indent="0" rtl="0">
                        <a:spcBef>
                          <a:spcPts val="0"/>
                        </a:spcBef>
                        <a:spcAft>
                          <a:spcPts val="0"/>
                        </a:spcAft>
                        <a:buNone/>
                      </a:pPr>
                      <a:r>
                        <a:rPr lang="en-US" sz="1000" dirty="0"/>
                        <a:t>52</a:t>
                      </a:r>
                      <a:endParaRPr sz="1000" dirty="0"/>
                    </a:p>
                  </a:txBody>
                  <a:tcPr marL="91425" marR="91425" marT="91425" marB="91425"/>
                </a:tc>
                <a:extLst>
                  <a:ext uri="{0D108BD9-81ED-4DB2-BD59-A6C34878D82A}">
                    <a16:rowId xmlns:a16="http://schemas.microsoft.com/office/drawing/2014/main" val="10004"/>
                  </a:ext>
                </a:extLst>
              </a:tr>
              <a:tr h="439075">
                <a:tc>
                  <a:txBody>
                    <a:bodyPr/>
                    <a:lstStyle/>
                    <a:p>
                      <a:pPr marL="0" lvl="0" indent="0" rtl="0">
                        <a:spcBef>
                          <a:spcPts val="0"/>
                        </a:spcBef>
                        <a:spcAft>
                          <a:spcPts val="0"/>
                        </a:spcAft>
                        <a:buNone/>
                      </a:pPr>
                      <a:r>
                        <a:rPr lang="en-US" sz="1000" dirty="0"/>
                        <a:t>ten-crazy-cool-</a:t>
                      </a:r>
                      <a:r>
                        <a:rPr lang="en-US" sz="1000" dirty="0" err="1"/>
                        <a:t>tshirts</a:t>
                      </a:r>
                      <a:r>
                        <a:rPr lang="en-US" sz="1000" dirty="0"/>
                        <a:t>-facts</a:t>
                      </a:r>
                      <a:endParaRPr sz="1000" dirty="0"/>
                    </a:p>
                  </a:txBody>
                  <a:tcPr marL="91425" marR="91425" marT="91425" marB="91425"/>
                </a:tc>
                <a:tc>
                  <a:txBody>
                    <a:bodyPr/>
                    <a:lstStyle/>
                    <a:p>
                      <a:pPr marL="0" lvl="0" indent="0" rtl="0">
                        <a:spcBef>
                          <a:spcPts val="0"/>
                        </a:spcBef>
                        <a:spcAft>
                          <a:spcPts val="0"/>
                        </a:spcAft>
                        <a:buNone/>
                      </a:pPr>
                      <a:r>
                        <a:rPr lang="en-US" sz="1000" dirty="0"/>
                        <a:t>9</a:t>
                      </a:r>
                      <a:endParaRPr sz="1000" dirty="0"/>
                    </a:p>
                  </a:txBody>
                  <a:tcPr marL="91425" marR="91425" marT="91425" marB="91425"/>
                </a:tc>
                <a:extLst>
                  <a:ext uri="{0D108BD9-81ED-4DB2-BD59-A6C34878D82A}">
                    <a16:rowId xmlns:a16="http://schemas.microsoft.com/office/drawing/2014/main" val="10005"/>
                  </a:ext>
                </a:extLst>
              </a:tr>
              <a:tr h="439075">
                <a:tc>
                  <a:txBody>
                    <a:bodyPr/>
                    <a:lstStyle/>
                    <a:p>
                      <a:pPr marL="0" lvl="0" indent="0" rtl="0">
                        <a:spcBef>
                          <a:spcPts val="0"/>
                        </a:spcBef>
                        <a:spcAft>
                          <a:spcPts val="0"/>
                        </a:spcAft>
                        <a:buNone/>
                      </a:pPr>
                      <a:r>
                        <a:rPr lang="en-US" sz="1000" dirty="0"/>
                        <a:t>getting-to-know-cool-</a:t>
                      </a:r>
                      <a:r>
                        <a:rPr lang="en-US" sz="1000" dirty="0" err="1"/>
                        <a:t>tshirts</a:t>
                      </a:r>
                      <a:endParaRPr sz="1000" dirty="0"/>
                    </a:p>
                  </a:txBody>
                  <a:tcPr marL="91425" marR="91425" marT="91425" marB="91425"/>
                </a:tc>
                <a:tc>
                  <a:txBody>
                    <a:bodyPr/>
                    <a:lstStyle/>
                    <a:p>
                      <a:pPr marL="0" lvl="0" indent="0" rtl="0">
                        <a:spcBef>
                          <a:spcPts val="0"/>
                        </a:spcBef>
                        <a:spcAft>
                          <a:spcPts val="0"/>
                        </a:spcAft>
                        <a:buNone/>
                      </a:pPr>
                      <a:r>
                        <a:rPr lang="en-US" sz="1000" dirty="0"/>
                        <a:t>9</a:t>
                      </a:r>
                      <a:endParaRPr sz="1000" dirty="0"/>
                    </a:p>
                  </a:txBody>
                  <a:tcPr marL="91425" marR="91425" marT="91425" marB="91425"/>
                </a:tc>
                <a:extLst>
                  <a:ext uri="{0D108BD9-81ED-4DB2-BD59-A6C34878D82A}">
                    <a16:rowId xmlns:a16="http://schemas.microsoft.com/office/drawing/2014/main" val="10006"/>
                  </a:ext>
                </a:extLst>
              </a:tr>
              <a:tr h="439075">
                <a:tc>
                  <a:txBody>
                    <a:bodyPr/>
                    <a:lstStyle/>
                    <a:p>
                      <a:pPr marL="0" lvl="0" indent="0" rtl="0">
                        <a:spcBef>
                          <a:spcPts val="0"/>
                        </a:spcBef>
                        <a:spcAft>
                          <a:spcPts val="0"/>
                        </a:spcAft>
                        <a:buNone/>
                      </a:pPr>
                      <a:r>
                        <a:rPr lang="en-US" sz="1000" dirty="0"/>
                        <a:t>interview-with-cool-</a:t>
                      </a:r>
                      <a:r>
                        <a:rPr lang="en-US" sz="1000" dirty="0" err="1"/>
                        <a:t>tshirts</a:t>
                      </a:r>
                      <a:r>
                        <a:rPr lang="en-US" sz="1000" dirty="0"/>
                        <a:t>-founder</a:t>
                      </a:r>
                      <a:endParaRPr sz="1000" dirty="0"/>
                    </a:p>
                  </a:txBody>
                  <a:tcPr marL="91425" marR="91425" marT="91425" marB="91425"/>
                </a:tc>
                <a:tc>
                  <a:txBody>
                    <a:bodyPr/>
                    <a:lstStyle/>
                    <a:p>
                      <a:pPr marL="0" lvl="0" indent="0"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7"/>
                  </a:ext>
                </a:extLst>
              </a:tr>
              <a:tr h="439075">
                <a:tc>
                  <a:txBody>
                    <a:bodyPr/>
                    <a:lstStyle/>
                    <a:p>
                      <a:pPr marL="0" lvl="0" indent="0" rtl="0">
                        <a:spcBef>
                          <a:spcPts val="0"/>
                        </a:spcBef>
                        <a:spcAft>
                          <a:spcPts val="0"/>
                        </a:spcAft>
                        <a:buNone/>
                      </a:pPr>
                      <a:r>
                        <a:rPr lang="en-US" sz="1000" dirty="0"/>
                        <a:t>cool-</a:t>
                      </a:r>
                      <a:r>
                        <a:rPr lang="en-US" sz="1000" dirty="0" err="1"/>
                        <a:t>tshirts</a:t>
                      </a:r>
                      <a:r>
                        <a:rPr lang="en-US" sz="1000" dirty="0"/>
                        <a:t>-search</a:t>
                      </a:r>
                      <a:endParaRPr sz="1000" dirty="0"/>
                    </a:p>
                  </a:txBody>
                  <a:tcPr marL="91425" marR="91425" marT="91425" marB="91425"/>
                </a:tc>
                <a:tc>
                  <a:txBody>
                    <a:bodyPr/>
                    <a:lstStyle/>
                    <a:p>
                      <a:pPr marL="0" lvl="0" indent="0" rtl="0">
                        <a:spcBef>
                          <a:spcPts val="0"/>
                        </a:spcBef>
                        <a:spcAft>
                          <a:spcPts val="0"/>
                        </a:spcAft>
                        <a:buNone/>
                      </a:pPr>
                      <a:r>
                        <a:rPr lang="en-US" sz="1000" dirty="0"/>
                        <a:t>2</a:t>
                      </a:r>
                      <a:endParaRPr sz="1000" dirty="0"/>
                    </a:p>
                  </a:txBody>
                  <a:tcPr marL="91425" marR="91425" marT="91425" marB="91425"/>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864834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3. </a:t>
            </a:r>
            <a:r>
              <a:rPr lang="en-US" sz="4800" dirty="0">
                <a:solidFill>
                  <a:schemeClr val="lt1"/>
                </a:solidFill>
                <a:latin typeface="Roboto Black"/>
                <a:ea typeface="Roboto Black"/>
                <a:cs typeface="Roboto Black"/>
                <a:sym typeface="Roboto Black"/>
              </a:rPr>
              <a:t>Optimize the campaign budget</a:t>
            </a:r>
            <a:endParaRPr dirty="0"/>
          </a:p>
        </p:txBody>
      </p:sp>
    </p:spTree>
    <p:extLst>
      <p:ext uri="{BB962C8B-B14F-4D97-AF65-F5344CB8AC3E}">
        <p14:creationId xmlns:p14="http://schemas.microsoft.com/office/powerpoint/2010/main" val="109825598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799</Words>
  <Application>Microsoft Office PowerPoint</Application>
  <PresentationFormat>On-screen Show (16:9)</PresentationFormat>
  <Paragraphs>120</Paragraphs>
  <Slides>10</Slides>
  <Notes>10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10</vt:i4>
      </vt:variant>
    </vt:vector>
  </HeadingPairs>
  <TitlesOfParts>
    <vt:vector size="18" baseType="lpstr">
      <vt:lpstr>Roboto Thin</vt:lpstr>
      <vt:lpstr>Roboto</vt:lpstr>
      <vt:lpstr>Dosis</vt:lpstr>
      <vt:lpstr>Roboto Black</vt:lpstr>
      <vt:lpstr>Arial</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Caldwell</dc:creator>
  <cp:lastModifiedBy>Greg Caldwell</cp:lastModifiedBy>
  <cp:revision>1</cp:revision>
  <dcterms:modified xsi:type="dcterms:W3CDTF">2018-06-30T19:44:50Z</dcterms:modified>
</cp:coreProperties>
</file>